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0"/>
  </p:notesMasterIdLst>
  <p:sldIdLst>
    <p:sldId id="263" r:id="rId2"/>
    <p:sldId id="259" r:id="rId3"/>
    <p:sldId id="261" r:id="rId4"/>
    <p:sldId id="260" r:id="rId5"/>
    <p:sldId id="262" r:id="rId6"/>
    <p:sldId id="256" r:id="rId7"/>
    <p:sldId id="257" r:id="rId8"/>
    <p:sldId id="258" r:id="rId9"/>
  </p:sldIdLst>
  <p:sldSz cx="32918400" cy="16459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5"/>
    <p:restoredTop sz="94648"/>
  </p:normalViewPr>
  <p:slideViewPr>
    <p:cSldViewPr snapToGrid="0">
      <p:cViewPr>
        <p:scale>
          <a:sx n="124" d="100"/>
          <a:sy n="124" d="100"/>
        </p:scale>
        <p:origin x="-16568" y="-3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904AC-053D-414E-8CF7-1E5EE25AE52F}" type="datetimeFigureOut">
              <a:rPr lang="en-US" smtClean="0"/>
              <a:t>8/29/22</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99BD3-432F-864C-832B-770A01FF35E1}" type="slidenum">
              <a:rPr lang="en-US" smtClean="0"/>
              <a:t>‹#›</a:t>
            </a:fld>
            <a:endParaRPr lang="en-US"/>
          </a:p>
        </p:txBody>
      </p:sp>
    </p:spTree>
    <p:extLst>
      <p:ext uri="{BB962C8B-B14F-4D97-AF65-F5344CB8AC3E}">
        <p14:creationId xmlns:p14="http://schemas.microsoft.com/office/powerpoint/2010/main" val="142113470"/>
      </p:ext>
    </p:extLst>
  </p:cSld>
  <p:clrMap bg1="lt1" tx1="dk1" bg2="lt2" tx2="dk2" accent1="accent1" accent2="accent2" accent3="accent3" accent4="accent4" accent5="accent5" accent6="accent6" hlink="hlink" folHlink="folHlink"/>
  <p:notesStyle>
    <a:lvl1pPr marL="0" algn="l" defTabSz="4389120" rtl="0" eaLnBrk="1" latinLnBrk="0" hangingPunct="1">
      <a:defRPr sz="5760" kern="1200">
        <a:solidFill>
          <a:schemeClr val="tx1"/>
        </a:solidFill>
        <a:latin typeface="+mn-lt"/>
        <a:ea typeface="+mn-ea"/>
        <a:cs typeface="+mn-cs"/>
      </a:defRPr>
    </a:lvl1pPr>
    <a:lvl2pPr marL="2194560" algn="l" defTabSz="4389120" rtl="0" eaLnBrk="1" latinLnBrk="0" hangingPunct="1">
      <a:defRPr sz="5760" kern="1200">
        <a:solidFill>
          <a:schemeClr val="tx1"/>
        </a:solidFill>
        <a:latin typeface="+mn-lt"/>
        <a:ea typeface="+mn-ea"/>
        <a:cs typeface="+mn-cs"/>
      </a:defRPr>
    </a:lvl2pPr>
    <a:lvl3pPr marL="4389120" algn="l" defTabSz="4389120" rtl="0" eaLnBrk="1" latinLnBrk="0" hangingPunct="1">
      <a:defRPr sz="5760" kern="1200">
        <a:solidFill>
          <a:schemeClr val="tx1"/>
        </a:solidFill>
        <a:latin typeface="+mn-lt"/>
        <a:ea typeface="+mn-ea"/>
        <a:cs typeface="+mn-cs"/>
      </a:defRPr>
    </a:lvl3pPr>
    <a:lvl4pPr marL="6583680" algn="l" defTabSz="4389120" rtl="0" eaLnBrk="1" latinLnBrk="0" hangingPunct="1">
      <a:defRPr sz="5760" kern="1200">
        <a:solidFill>
          <a:schemeClr val="tx1"/>
        </a:solidFill>
        <a:latin typeface="+mn-lt"/>
        <a:ea typeface="+mn-ea"/>
        <a:cs typeface="+mn-cs"/>
      </a:defRPr>
    </a:lvl4pPr>
    <a:lvl5pPr marL="8778240" algn="l" defTabSz="4389120" rtl="0" eaLnBrk="1" latinLnBrk="0" hangingPunct="1">
      <a:defRPr sz="5760" kern="1200">
        <a:solidFill>
          <a:schemeClr val="tx1"/>
        </a:solidFill>
        <a:latin typeface="+mn-lt"/>
        <a:ea typeface="+mn-ea"/>
        <a:cs typeface="+mn-cs"/>
      </a:defRPr>
    </a:lvl5pPr>
    <a:lvl6pPr marL="10972800" algn="l" defTabSz="4389120" rtl="0" eaLnBrk="1" latinLnBrk="0" hangingPunct="1">
      <a:defRPr sz="5760" kern="1200">
        <a:solidFill>
          <a:schemeClr val="tx1"/>
        </a:solidFill>
        <a:latin typeface="+mn-lt"/>
        <a:ea typeface="+mn-ea"/>
        <a:cs typeface="+mn-cs"/>
      </a:defRPr>
    </a:lvl6pPr>
    <a:lvl7pPr marL="13167360" algn="l" defTabSz="4389120" rtl="0" eaLnBrk="1" latinLnBrk="0" hangingPunct="1">
      <a:defRPr sz="5760" kern="1200">
        <a:solidFill>
          <a:schemeClr val="tx1"/>
        </a:solidFill>
        <a:latin typeface="+mn-lt"/>
        <a:ea typeface="+mn-ea"/>
        <a:cs typeface="+mn-cs"/>
      </a:defRPr>
    </a:lvl7pPr>
    <a:lvl8pPr marL="15361920" algn="l" defTabSz="4389120" rtl="0" eaLnBrk="1" latinLnBrk="0" hangingPunct="1">
      <a:defRPr sz="5760" kern="1200">
        <a:solidFill>
          <a:schemeClr val="tx1"/>
        </a:solidFill>
        <a:latin typeface="+mn-lt"/>
        <a:ea typeface="+mn-ea"/>
        <a:cs typeface="+mn-cs"/>
      </a:defRPr>
    </a:lvl8pPr>
    <a:lvl9pPr marL="17556480" algn="l" defTabSz="4389120" rtl="0" eaLnBrk="1" latinLnBrk="0" hangingPunct="1">
      <a:defRPr sz="5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1</a:t>
            </a:fld>
            <a:endParaRPr lang="en-US"/>
          </a:p>
        </p:txBody>
      </p:sp>
    </p:spTree>
    <p:extLst>
      <p:ext uri="{BB962C8B-B14F-4D97-AF65-F5344CB8AC3E}">
        <p14:creationId xmlns:p14="http://schemas.microsoft.com/office/powerpoint/2010/main" val="117477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2</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3</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4</a:t>
            </a:fld>
            <a:endParaRPr lang="en-US"/>
          </a:p>
        </p:txBody>
      </p:sp>
    </p:spTree>
    <p:extLst>
      <p:ext uri="{BB962C8B-B14F-4D97-AF65-F5344CB8AC3E}">
        <p14:creationId xmlns:p14="http://schemas.microsoft.com/office/powerpoint/2010/main" val="278572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5</a:t>
            </a:fld>
            <a:endParaRPr lang="en-US"/>
          </a:p>
        </p:txBody>
      </p:sp>
    </p:spTree>
    <p:extLst>
      <p:ext uri="{BB962C8B-B14F-4D97-AF65-F5344CB8AC3E}">
        <p14:creationId xmlns:p14="http://schemas.microsoft.com/office/powerpoint/2010/main" val="314787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6</a:t>
            </a:fld>
            <a:endParaRPr lang="en-US"/>
          </a:p>
        </p:txBody>
      </p:sp>
    </p:spTree>
    <p:extLst>
      <p:ext uri="{BB962C8B-B14F-4D97-AF65-F5344CB8AC3E}">
        <p14:creationId xmlns:p14="http://schemas.microsoft.com/office/powerpoint/2010/main" val="87098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7</a:t>
            </a:fld>
            <a:endParaRPr lang="en-US"/>
          </a:p>
        </p:txBody>
      </p:sp>
    </p:spTree>
    <p:extLst>
      <p:ext uri="{BB962C8B-B14F-4D97-AF65-F5344CB8AC3E}">
        <p14:creationId xmlns:p14="http://schemas.microsoft.com/office/powerpoint/2010/main" val="1597125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8</a:t>
            </a:fld>
            <a:endParaRPr lang="en-US"/>
          </a:p>
        </p:txBody>
      </p:sp>
    </p:spTree>
    <p:extLst>
      <p:ext uri="{BB962C8B-B14F-4D97-AF65-F5344CB8AC3E}">
        <p14:creationId xmlns:p14="http://schemas.microsoft.com/office/powerpoint/2010/main" val="78935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2693671"/>
            <a:ext cx="24688800" cy="573024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4114800" y="8644893"/>
            <a:ext cx="24688800" cy="3973829"/>
          </a:xfrm>
        </p:spPr>
        <p:txBody>
          <a:bodyPr/>
          <a:lstStyle>
            <a:lvl1pPr marL="0" indent="0" algn="ctr">
              <a:buNone/>
              <a:defRPr sz="5760"/>
            </a:lvl1pPr>
            <a:lvl2pPr marL="1097336" indent="0" algn="ctr">
              <a:buNone/>
              <a:defRPr sz="4800"/>
            </a:lvl2pPr>
            <a:lvl3pPr marL="2194670" indent="0" algn="ctr">
              <a:buNone/>
              <a:defRPr sz="4320"/>
            </a:lvl3pPr>
            <a:lvl4pPr marL="3292005" indent="0" algn="ctr">
              <a:buNone/>
              <a:defRPr sz="3840"/>
            </a:lvl4pPr>
            <a:lvl5pPr marL="4389339" indent="0" algn="ctr">
              <a:buNone/>
              <a:defRPr sz="3840"/>
            </a:lvl5pPr>
            <a:lvl6pPr marL="5486675" indent="0" algn="ctr">
              <a:buNone/>
              <a:defRPr sz="3840"/>
            </a:lvl6pPr>
            <a:lvl7pPr marL="6584009" indent="0" algn="ctr">
              <a:buNone/>
              <a:defRPr sz="3840"/>
            </a:lvl7pPr>
            <a:lvl8pPr marL="7681344" indent="0" algn="ctr">
              <a:buNone/>
              <a:defRPr sz="3840"/>
            </a:lvl8pPr>
            <a:lvl9pPr marL="877868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144095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3541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0" y="876302"/>
            <a:ext cx="7098030" cy="139484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0" y="876302"/>
            <a:ext cx="20882610" cy="139484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994165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47735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5" y="4103374"/>
            <a:ext cx="28392120" cy="6846569"/>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2245995" y="11014714"/>
            <a:ext cx="28392120" cy="3600449"/>
          </a:xfrm>
        </p:spPr>
        <p:txBody>
          <a:bodyPr/>
          <a:lstStyle>
            <a:lvl1pPr marL="0" indent="0">
              <a:buNone/>
              <a:defRPr sz="5760">
                <a:solidFill>
                  <a:schemeClr val="tx1">
                    <a:tint val="75000"/>
                  </a:schemeClr>
                </a:solidFill>
              </a:defRPr>
            </a:lvl1pPr>
            <a:lvl2pPr marL="1097336" indent="0">
              <a:buNone/>
              <a:defRPr sz="4800">
                <a:solidFill>
                  <a:schemeClr val="tx1">
                    <a:tint val="75000"/>
                  </a:schemeClr>
                </a:solidFill>
              </a:defRPr>
            </a:lvl2pPr>
            <a:lvl3pPr marL="2194670" indent="0">
              <a:buNone/>
              <a:defRPr sz="4320">
                <a:solidFill>
                  <a:schemeClr val="tx1">
                    <a:tint val="75000"/>
                  </a:schemeClr>
                </a:solidFill>
              </a:defRPr>
            </a:lvl3pPr>
            <a:lvl4pPr marL="3292005" indent="0">
              <a:buNone/>
              <a:defRPr sz="3840">
                <a:solidFill>
                  <a:schemeClr val="tx1">
                    <a:tint val="75000"/>
                  </a:schemeClr>
                </a:solidFill>
              </a:defRPr>
            </a:lvl4pPr>
            <a:lvl5pPr marL="4389339" indent="0">
              <a:buNone/>
              <a:defRPr sz="3840">
                <a:solidFill>
                  <a:schemeClr val="tx1">
                    <a:tint val="75000"/>
                  </a:schemeClr>
                </a:solidFill>
              </a:defRPr>
            </a:lvl5pPr>
            <a:lvl6pPr marL="5486675" indent="0">
              <a:buNone/>
              <a:defRPr sz="3840">
                <a:solidFill>
                  <a:schemeClr val="tx1">
                    <a:tint val="75000"/>
                  </a:schemeClr>
                </a:solidFill>
              </a:defRPr>
            </a:lvl6pPr>
            <a:lvl7pPr marL="6584009" indent="0">
              <a:buNone/>
              <a:defRPr sz="3840">
                <a:solidFill>
                  <a:schemeClr val="tx1">
                    <a:tint val="75000"/>
                  </a:schemeClr>
                </a:solidFill>
              </a:defRPr>
            </a:lvl7pPr>
            <a:lvl8pPr marL="7681344" indent="0">
              <a:buNone/>
              <a:defRPr sz="3840">
                <a:solidFill>
                  <a:schemeClr val="tx1">
                    <a:tint val="75000"/>
                  </a:schemeClr>
                </a:solidFill>
              </a:defRPr>
            </a:lvl8pPr>
            <a:lvl9pPr marL="877868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8517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DE5F2-815D-AA46-A42C-BC02079399B9}" type="datetimeFigureOut">
              <a:rPr lang="en-US" smtClean="0"/>
              <a:t>8/29/22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6961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876303"/>
            <a:ext cx="28392120" cy="318135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4034793"/>
            <a:ext cx="13926026"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4" name="Content Placeholder 3"/>
          <p:cNvSpPr>
            <a:spLocks noGrp="1"/>
          </p:cNvSpPr>
          <p:nvPr>
            <p:ph sz="half" idx="2"/>
          </p:nvPr>
        </p:nvSpPr>
        <p:spPr>
          <a:xfrm>
            <a:off x="2267431" y="6012182"/>
            <a:ext cx="13926026"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1" y="4034793"/>
            <a:ext cx="13994609"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6664941" y="6012182"/>
            <a:ext cx="13994609"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DE5F2-815D-AA46-A42C-BC02079399B9}" type="datetimeFigureOut">
              <a:rPr lang="en-US" smtClean="0"/>
              <a:t>8/29/22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58028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DE5F2-815D-AA46-A42C-BC02079399B9}" type="datetimeFigureOut">
              <a:rPr lang="en-US" smtClean="0"/>
              <a:t>8/29/22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05532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DE5F2-815D-AA46-A42C-BC02079399B9}" type="datetimeFigureOut">
              <a:rPr lang="en-US" smtClean="0"/>
              <a:t>8/29/22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65261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13994609" y="2369821"/>
            <a:ext cx="16664940" cy="116967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31640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9" y="2369821"/>
            <a:ext cx="16664940" cy="11696700"/>
          </a:xfrm>
        </p:spPr>
        <p:txBody>
          <a:bodyPr anchor="t"/>
          <a:lstStyle>
            <a:lvl1pPr marL="0" indent="0">
              <a:buNone/>
              <a:defRPr sz="7680"/>
            </a:lvl1pPr>
            <a:lvl2pPr marL="1097336" indent="0">
              <a:buNone/>
              <a:defRPr sz="6720"/>
            </a:lvl2pPr>
            <a:lvl3pPr marL="2194670" indent="0">
              <a:buNone/>
              <a:defRPr sz="5760"/>
            </a:lvl3pPr>
            <a:lvl4pPr marL="3292005" indent="0">
              <a:buNone/>
              <a:defRPr sz="4800"/>
            </a:lvl4pPr>
            <a:lvl5pPr marL="4389339" indent="0">
              <a:buNone/>
              <a:defRPr sz="4800"/>
            </a:lvl5pPr>
            <a:lvl6pPr marL="5486675" indent="0">
              <a:buNone/>
              <a:defRPr sz="4800"/>
            </a:lvl6pPr>
            <a:lvl7pPr marL="6584009" indent="0">
              <a:buNone/>
              <a:defRPr sz="4800"/>
            </a:lvl7pPr>
            <a:lvl8pPr marL="7681344" indent="0">
              <a:buNone/>
              <a:defRPr sz="4800"/>
            </a:lvl8pPr>
            <a:lvl9pPr marL="877868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8533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876303"/>
            <a:ext cx="28392120" cy="31813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4381502"/>
            <a:ext cx="28392120" cy="104432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15255241"/>
            <a:ext cx="7406640" cy="876300"/>
          </a:xfrm>
          <a:prstGeom prst="rect">
            <a:avLst/>
          </a:prstGeom>
        </p:spPr>
        <p:txBody>
          <a:bodyPr vert="horz" lIns="91440" tIns="45720" rIns="91440" bIns="45720" rtlCol="0" anchor="ctr"/>
          <a:lstStyle>
            <a:lvl1pPr algn="l">
              <a:defRPr sz="2880">
                <a:solidFill>
                  <a:schemeClr val="tx1">
                    <a:tint val="75000"/>
                  </a:schemeClr>
                </a:solidFill>
              </a:defRPr>
            </a:lvl1pPr>
          </a:lstStyle>
          <a:p>
            <a:fld id="{073DE5F2-815D-AA46-A42C-BC02079399B9}" type="datetimeFigureOut">
              <a:rPr lang="en-US" smtClean="0"/>
              <a:t>8/29/22</a:t>
            </a:fld>
            <a:endParaRPr lang="en-US"/>
          </a:p>
        </p:txBody>
      </p:sp>
      <p:sp>
        <p:nvSpPr>
          <p:cNvPr id="5" name="Footer Placeholder 4"/>
          <p:cNvSpPr>
            <a:spLocks noGrp="1"/>
          </p:cNvSpPr>
          <p:nvPr>
            <p:ph type="ftr" sz="quarter" idx="3"/>
          </p:nvPr>
        </p:nvSpPr>
        <p:spPr>
          <a:xfrm>
            <a:off x="10904220" y="15255241"/>
            <a:ext cx="11109960" cy="8763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15255241"/>
            <a:ext cx="7406640" cy="876300"/>
          </a:xfrm>
          <a:prstGeom prst="rect">
            <a:avLst/>
          </a:prstGeom>
        </p:spPr>
        <p:txBody>
          <a:bodyPr vert="horz" lIns="91440" tIns="45720" rIns="91440" bIns="45720" rtlCol="0" anchor="ctr"/>
          <a:lstStyle>
            <a:lvl1pPr algn="r">
              <a:defRPr sz="2880">
                <a:solidFill>
                  <a:schemeClr val="tx1">
                    <a:tint val="75000"/>
                  </a:schemeClr>
                </a:solidFill>
              </a:defRPr>
            </a:lvl1pPr>
          </a:lstStyle>
          <a:p>
            <a:fld id="{C37EAFDA-B827-CA49-A0B3-972801638D58}" type="slidenum">
              <a:rPr lang="en-US" smtClean="0"/>
              <a:t>‹#›</a:t>
            </a:fld>
            <a:endParaRPr lang="en-US"/>
          </a:p>
        </p:txBody>
      </p:sp>
    </p:spTree>
    <p:extLst>
      <p:ext uri="{BB962C8B-B14F-4D97-AF65-F5344CB8AC3E}">
        <p14:creationId xmlns:p14="http://schemas.microsoft.com/office/powerpoint/2010/main" val="16089170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19467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67" indent="-548667" algn="l" defTabSz="219467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6003" indent="-548667" algn="l" defTabSz="219467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337" indent="-548667" algn="l" defTabSz="219467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67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8008"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34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67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30011"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734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670" rtl="0" eaLnBrk="1" latinLnBrk="0" hangingPunct="1">
        <a:defRPr sz="4320" kern="1200">
          <a:solidFill>
            <a:schemeClr val="tx1"/>
          </a:solidFill>
          <a:latin typeface="+mn-lt"/>
          <a:ea typeface="+mn-ea"/>
          <a:cs typeface="+mn-cs"/>
        </a:defRPr>
      </a:lvl1pPr>
      <a:lvl2pPr marL="1097336" algn="l" defTabSz="2194670" rtl="0" eaLnBrk="1" latinLnBrk="0" hangingPunct="1">
        <a:defRPr sz="4320" kern="1200">
          <a:solidFill>
            <a:schemeClr val="tx1"/>
          </a:solidFill>
          <a:latin typeface="+mn-lt"/>
          <a:ea typeface="+mn-ea"/>
          <a:cs typeface="+mn-cs"/>
        </a:defRPr>
      </a:lvl2pPr>
      <a:lvl3pPr marL="2194670" algn="l" defTabSz="2194670" rtl="0" eaLnBrk="1" latinLnBrk="0" hangingPunct="1">
        <a:defRPr sz="4320" kern="1200">
          <a:solidFill>
            <a:schemeClr val="tx1"/>
          </a:solidFill>
          <a:latin typeface="+mn-lt"/>
          <a:ea typeface="+mn-ea"/>
          <a:cs typeface="+mn-cs"/>
        </a:defRPr>
      </a:lvl3pPr>
      <a:lvl4pPr marL="3292005" algn="l" defTabSz="2194670" rtl="0" eaLnBrk="1" latinLnBrk="0" hangingPunct="1">
        <a:defRPr sz="4320" kern="1200">
          <a:solidFill>
            <a:schemeClr val="tx1"/>
          </a:solidFill>
          <a:latin typeface="+mn-lt"/>
          <a:ea typeface="+mn-ea"/>
          <a:cs typeface="+mn-cs"/>
        </a:defRPr>
      </a:lvl4pPr>
      <a:lvl5pPr marL="4389339" algn="l" defTabSz="2194670" rtl="0" eaLnBrk="1" latinLnBrk="0" hangingPunct="1">
        <a:defRPr sz="4320" kern="1200">
          <a:solidFill>
            <a:schemeClr val="tx1"/>
          </a:solidFill>
          <a:latin typeface="+mn-lt"/>
          <a:ea typeface="+mn-ea"/>
          <a:cs typeface="+mn-cs"/>
        </a:defRPr>
      </a:lvl5pPr>
      <a:lvl6pPr marL="5486675" algn="l" defTabSz="2194670" rtl="0" eaLnBrk="1" latinLnBrk="0" hangingPunct="1">
        <a:defRPr sz="4320" kern="1200">
          <a:solidFill>
            <a:schemeClr val="tx1"/>
          </a:solidFill>
          <a:latin typeface="+mn-lt"/>
          <a:ea typeface="+mn-ea"/>
          <a:cs typeface="+mn-cs"/>
        </a:defRPr>
      </a:lvl6pPr>
      <a:lvl7pPr marL="6584009" algn="l" defTabSz="2194670" rtl="0" eaLnBrk="1" latinLnBrk="0" hangingPunct="1">
        <a:defRPr sz="4320" kern="1200">
          <a:solidFill>
            <a:schemeClr val="tx1"/>
          </a:solidFill>
          <a:latin typeface="+mn-lt"/>
          <a:ea typeface="+mn-ea"/>
          <a:cs typeface="+mn-cs"/>
        </a:defRPr>
      </a:lvl7pPr>
      <a:lvl8pPr marL="7681344" algn="l" defTabSz="2194670" rtl="0" eaLnBrk="1" latinLnBrk="0" hangingPunct="1">
        <a:defRPr sz="4320" kern="1200">
          <a:solidFill>
            <a:schemeClr val="tx1"/>
          </a:solidFill>
          <a:latin typeface="+mn-lt"/>
          <a:ea typeface="+mn-ea"/>
          <a:cs typeface="+mn-cs"/>
        </a:defRPr>
      </a:lvl8pPr>
      <a:lvl9pPr marL="8778680" algn="l" defTabSz="219467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2.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19.pn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7.png"/><Relationship Id="rId22"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2.png"/><Relationship Id="rId18" Type="http://schemas.openxmlformats.org/officeDocument/2006/relationships/image" Target="../media/image40.png"/><Relationship Id="rId3" Type="http://schemas.openxmlformats.org/officeDocument/2006/relationships/image" Target="../media/image1.png"/><Relationship Id="rId21" Type="http://schemas.openxmlformats.org/officeDocument/2006/relationships/image" Target="../media/image11.png"/><Relationship Id="rId7" Type="http://schemas.openxmlformats.org/officeDocument/2006/relationships/image" Target="../media/image5.png"/><Relationship Id="rId12" Type="http://schemas.openxmlformats.org/officeDocument/2006/relationships/image" Target="../media/image51.png"/><Relationship Id="rId17" Type="http://schemas.openxmlformats.org/officeDocument/2006/relationships/image" Target="../media/image39.png"/><Relationship Id="rId25"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46.png"/><Relationship Id="rId24" Type="http://schemas.openxmlformats.org/officeDocument/2006/relationships/image" Target="../media/image60.png"/><Relationship Id="rId5" Type="http://schemas.openxmlformats.org/officeDocument/2006/relationships/image" Target="../media/image3.png"/><Relationship Id="rId15" Type="http://schemas.openxmlformats.org/officeDocument/2006/relationships/image" Target="../media/image54.png"/><Relationship Id="rId23" Type="http://schemas.openxmlformats.org/officeDocument/2006/relationships/image" Target="../media/image59.png"/><Relationship Id="rId10" Type="http://schemas.openxmlformats.org/officeDocument/2006/relationships/image" Target="../media/image50.png"/><Relationship Id="rId19"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53.png"/><Relationship Id="rId22" Type="http://schemas.openxmlformats.org/officeDocument/2006/relationships/image" Target="../media/image58.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1.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Rectangle 900">
            <a:extLst>
              <a:ext uri="{FF2B5EF4-FFF2-40B4-BE49-F238E27FC236}">
                <a16:creationId xmlns:a16="http://schemas.microsoft.com/office/drawing/2014/main" id="{53841FBA-BC0B-A804-52FE-16CCAABD5D41}"/>
              </a:ext>
            </a:extLst>
          </p:cNvPr>
          <p:cNvSpPr/>
          <p:nvPr/>
        </p:nvSpPr>
        <p:spPr>
          <a:xfrm>
            <a:off x="795319" y="8413746"/>
            <a:ext cx="5651202" cy="27905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9" name="Rectangle 898">
            <a:extLst>
              <a:ext uri="{FF2B5EF4-FFF2-40B4-BE49-F238E27FC236}">
                <a16:creationId xmlns:a16="http://schemas.microsoft.com/office/drawing/2014/main" id="{513F7D4B-C52B-42DE-7DDD-AD722516F31F}"/>
              </a:ext>
            </a:extLst>
          </p:cNvPr>
          <p:cNvSpPr/>
          <p:nvPr/>
        </p:nvSpPr>
        <p:spPr>
          <a:xfrm>
            <a:off x="797814" y="7604901"/>
            <a:ext cx="6456425"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8" name="Rectangle 897">
            <a:extLst>
              <a:ext uri="{FF2B5EF4-FFF2-40B4-BE49-F238E27FC236}">
                <a16:creationId xmlns:a16="http://schemas.microsoft.com/office/drawing/2014/main" id="{CA14AA6B-4FFE-063F-14DC-4593AF275B15}"/>
              </a:ext>
            </a:extLst>
          </p:cNvPr>
          <p:cNvSpPr/>
          <p:nvPr/>
        </p:nvSpPr>
        <p:spPr>
          <a:xfrm>
            <a:off x="795318" y="7056236"/>
            <a:ext cx="5323542"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20576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88428" cy="1077218"/>
          </a:xfrm>
          <a:prstGeom prst="rect">
            <a:avLst/>
          </a:prstGeom>
          <a:noFill/>
        </p:spPr>
        <p:txBody>
          <a:bodyPr wrap="square" rtlCol="0">
            <a:spAutoFit/>
          </a:bodyPr>
          <a:lstStyle/>
          <a:p>
            <a:pPr marL="214307" indent="-214307">
              <a:buFont typeface="Arial" panose="020B0604020202020204" pitchFamily="34" charset="0"/>
              <a:buChar char="•"/>
            </a:pPr>
            <a:r>
              <a:rPr lang="en-US" sz="1600" dirty="0"/>
              <a:t>Missing data arises everywhere in the real world but often troublesome &amp; swept under the rug.</a:t>
            </a:r>
          </a:p>
          <a:p>
            <a:pPr marL="214307" indent="-214307">
              <a:buFont typeface="Arial" panose="020B0604020202020204" pitchFamily="34" charset="0"/>
              <a:buChar char="•"/>
            </a:pPr>
            <a:r>
              <a:rPr lang="en-US" sz="1600" dirty="0"/>
              <a:t>Standard statistical analysis methods usually assume no missing data — gap between reality &amp; common practice</a:t>
            </a:r>
          </a:p>
          <a:p>
            <a:pPr marL="214307" indent="-214307">
              <a:buFont typeface="Arial" panose="020B0604020202020204" pitchFamily="34" charset="0"/>
              <a:buChar char="•"/>
            </a:pPr>
            <a:r>
              <a:rPr lang="en-US" sz="1600" dirty="0"/>
              <a:t>Look into modern imputation techniques &amp; their pros/cons</a:t>
            </a:r>
          </a:p>
          <a:p>
            <a:pPr marL="671507" lvl="1" indent="-214307">
              <a:buFont typeface="Arial" panose="020B0604020202020204" pitchFamily="34" charset="0"/>
              <a:buChar char="•"/>
            </a:pPr>
            <a:r>
              <a:rPr lang="en-US" sz="16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3053721" cy="369332"/>
          </a:xfrm>
          <a:prstGeom prst="rect">
            <a:avLst/>
          </a:prstGeom>
          <a:noFill/>
        </p:spPr>
        <p:txBody>
          <a:bodyPr wrap="none" rtlCol="0">
            <a:spAutoFit/>
          </a:bodyPr>
          <a:lstStyle/>
          <a:p>
            <a:r>
              <a:rPr lang="en-US" u="sng" dirty="0">
                <a:solidFill>
                  <a:schemeClr val="accent2">
                    <a:lumMod val="75000"/>
                  </a:schemeClr>
                </a:solidFill>
              </a:rPr>
              <a:t>(A few) 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29920" cy="2031325"/>
          </a:xfrm>
          <a:prstGeom prst="rect">
            <a:avLst/>
          </a:prstGeom>
          <a:noFill/>
        </p:spPr>
        <p:txBody>
          <a:bodyPr wrap="square" rtlCol="0">
            <a:spAutoFit/>
          </a:bodyPr>
          <a:lstStyle/>
          <a:p>
            <a:r>
              <a:rPr lang="en-US" sz="1400" b="1" dirty="0"/>
              <a:t>Listwise Deletion: </a:t>
            </a:r>
            <a:r>
              <a:rPr lang="en-US" sz="1000" b="1" i="1" dirty="0"/>
              <a:t>(Complete Case Analysis)</a:t>
            </a:r>
            <a:r>
              <a:rPr lang="en-US" sz="1000" i="1" dirty="0"/>
              <a:t> </a:t>
            </a:r>
            <a:r>
              <a:rPr lang="en-US" sz="1400" dirty="0"/>
              <a:t>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1"/>
            <a:ext cx="9810023" cy="109730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xmlns="">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4" y="4794436"/>
                <a:ext cx="6855463"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Create multiple ‘copies’ of the data, imputing plausible values in each to make them complete</a:t>
                </a:r>
              </a:p>
              <a:p>
                <a:pPr marL="800100" lvl="1" indent="-342900">
                  <a:buFont typeface="+mj-lt"/>
                  <a:buAutoNum type="arabicPeriod"/>
                </a:pPr>
                <a:r>
                  <a:rPr lang="en-US" sz="1400" dirty="0"/>
                  <a:t>For each copy in (3.):</a:t>
                </a:r>
              </a:p>
              <a:p>
                <a:pPr marL="1257300" lvl="2" indent="-342900">
                  <a:buFont typeface="+mj-lt"/>
                  <a:buAutoNum type="alphaLcParenR"/>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=1</m:t>
                    </m:r>
                  </m:oMath>
                </a14:m>
                <a:endParaRPr lang="en-US" sz="1400" dirty="0"/>
              </a:p>
              <a:p>
                <a:pPr marL="1257300" lvl="2" indent="-342900">
                  <a:buFont typeface="+mj-lt"/>
                  <a:buAutoNum type="alphaLcParenR"/>
                </a:pPr>
                <a:r>
                  <a:rPr lang="en-US" sz="1400" dirty="0"/>
                  <a:t>Measure the performance and statistical validity of the newly minted dataset</a:t>
                </a:r>
              </a:p>
              <a:p>
                <a:pPr marL="800100" lvl="1" indent="-342900">
                  <a:buFont typeface="+mj-lt"/>
                  <a:buAutoNum type="arabicPeriod"/>
                </a:pPr>
                <a:r>
                  <a:rPr lang="en-US" sz="1400" dirty="0"/>
                  <a:t>Pool estimates from step 4b</a:t>
                </a:r>
              </a:p>
              <a:p>
                <a:pPr marL="800100" lvl="1" indent="-342900">
                  <a:buFont typeface="+mj-lt"/>
                  <a:buAutoNum type="arabicPeriod"/>
                </a:pPr>
                <a:r>
                  <a:rPr lang="en-US" sz="1400" dirty="0"/>
                  <a:t>Repeat steps 1-5 many times (e.g. n = 1000) and calculate estimate, bias, etc.</a:t>
                </a:r>
              </a:p>
            </p:txBody>
          </p:sp>
        </mc:Choice>
        <mc:Fallback>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4" y="4794436"/>
                <a:ext cx="6855463" cy="2462213"/>
              </a:xfrm>
              <a:prstGeom prst="rect">
                <a:avLst/>
              </a:prstGeom>
              <a:blipFill>
                <a:blip r:embed="rId8"/>
                <a:stretch>
                  <a:fillRect l="-185" t="-513" b="-2051"/>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228832" y="4268824"/>
            <a:ext cx="1168910" cy="369332"/>
          </a:xfrm>
          <a:prstGeom prst="rect">
            <a:avLst/>
          </a:prstGeom>
          <a:noFill/>
        </p:spPr>
        <p:txBody>
          <a:bodyPr wrap="none" rtlCol="0">
            <a:spAutoFit/>
          </a:bodyPr>
          <a:lstStyle/>
          <a:p>
            <a:r>
              <a:rPr lang="en-US" b="1"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210484" y="3401333"/>
            <a:ext cx="1254831" cy="369332"/>
          </a:xfrm>
          <a:prstGeom prst="rect">
            <a:avLst/>
          </a:prstGeom>
          <a:noFill/>
        </p:spPr>
        <p:txBody>
          <a:bodyPr wrap="none" rtlCol="0">
            <a:spAutoFit/>
          </a:bodyPr>
          <a:lstStyle/>
          <a:p>
            <a:r>
              <a:rPr lang="en-US" b="1"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missingness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4018733645"/>
              </p:ext>
            </p:extLst>
          </p:nvPr>
        </p:nvGraphicFramePr>
        <p:xfrm>
          <a:off x="11597956" y="7724369"/>
          <a:ext cx="7475110" cy="2197870"/>
        </p:xfrm>
        <a:graphic>
          <a:graphicData uri="http://schemas.openxmlformats.org/drawingml/2006/table">
            <a:tbl>
              <a:tblPr firstRow="1" bandRow="1">
                <a:tableStyleId>{5C22544A-7EE6-4342-B048-85BDC9FD1C3A}</a:tableStyleId>
              </a:tblPr>
              <a:tblGrid>
                <a:gridCol w="1495022">
                  <a:extLst>
                    <a:ext uri="{9D8B030D-6E8A-4147-A177-3AD203B41FA5}">
                      <a16:colId xmlns:a16="http://schemas.microsoft.com/office/drawing/2014/main" val="2639204986"/>
                    </a:ext>
                  </a:extLst>
                </a:gridCol>
                <a:gridCol w="1495022">
                  <a:extLst>
                    <a:ext uri="{9D8B030D-6E8A-4147-A177-3AD203B41FA5}">
                      <a16:colId xmlns:a16="http://schemas.microsoft.com/office/drawing/2014/main" val="2690891796"/>
                    </a:ext>
                  </a:extLst>
                </a:gridCol>
                <a:gridCol w="1495022">
                  <a:extLst>
                    <a:ext uri="{9D8B030D-6E8A-4147-A177-3AD203B41FA5}">
                      <a16:colId xmlns:a16="http://schemas.microsoft.com/office/drawing/2014/main" val="3723378948"/>
                    </a:ext>
                  </a:extLst>
                </a:gridCol>
                <a:gridCol w="1495022">
                  <a:extLst>
                    <a:ext uri="{9D8B030D-6E8A-4147-A177-3AD203B41FA5}">
                      <a16:colId xmlns:a16="http://schemas.microsoft.com/office/drawing/2014/main" val="1498371569"/>
                    </a:ext>
                  </a:extLst>
                </a:gridCol>
                <a:gridCol w="1495022">
                  <a:extLst>
                    <a:ext uri="{9D8B030D-6E8A-4147-A177-3AD203B41FA5}">
                      <a16:colId xmlns:a16="http://schemas.microsoft.com/office/drawing/2014/main" val="889807820"/>
                    </a:ext>
                  </a:extLst>
                </a:gridCol>
              </a:tblGrid>
              <a:tr h="375718">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b="1" dirty="0">
                          <a:solidFill>
                            <a:sysClr val="windowText" lastClr="000000"/>
                          </a:solidFill>
                        </a:rPr>
                        <a:t>Estimate</a:t>
                      </a:r>
                    </a:p>
                  </a:txBody>
                  <a:tcPr marL="34290" marR="34290" marT="17145" marB="17145">
                    <a:solidFill>
                      <a:schemeClr val="accent2"/>
                    </a:solidFill>
                  </a:tcPr>
                </a:tc>
                <a:tc>
                  <a:txBody>
                    <a:bodyPr/>
                    <a:lstStyle/>
                    <a:p>
                      <a:r>
                        <a:rPr lang="en-US" sz="1400" b="1" dirty="0">
                          <a:solidFill>
                            <a:sysClr val="windowText" lastClr="000000"/>
                          </a:solidFill>
                        </a:rPr>
                        <a:t>Percent Bias</a:t>
                      </a:r>
                    </a:p>
                  </a:txBody>
                  <a:tcPr marL="34290" marR="34290" marT="17145" marB="17145">
                    <a:solidFill>
                      <a:schemeClr val="accent2"/>
                    </a:solidFill>
                  </a:tcPr>
                </a:tc>
                <a:tc>
                  <a:txBody>
                    <a:bodyPr/>
                    <a:lstStyle/>
                    <a:p>
                      <a:r>
                        <a:rPr lang="en-US" sz="1400" b="1" dirty="0">
                          <a:solidFill>
                            <a:sysClr val="windowText" lastClr="000000"/>
                          </a:solidFill>
                        </a:rPr>
                        <a:t>Coverage Rate</a:t>
                      </a:r>
                    </a:p>
                  </a:txBody>
                  <a:tcPr marL="34290" marR="34290" marT="17145" marB="17145">
                    <a:solidFill>
                      <a:schemeClr val="accent2"/>
                    </a:solidFill>
                  </a:tcPr>
                </a:tc>
                <a:tc>
                  <a:txBody>
                    <a:bodyPr/>
                    <a:lstStyle/>
                    <a:p>
                      <a:r>
                        <a:rPr lang="en-US" sz="1400" b="1" dirty="0">
                          <a:solidFill>
                            <a:sysClr val="windowText" lastClr="000000"/>
                          </a:solidFill>
                        </a:rPr>
                        <a:t>Average Width </a:t>
                      </a:r>
                      <a:r>
                        <a:rPr lang="en-US" sz="1000" b="1" dirty="0">
                          <a:solidFill>
                            <a:sysClr val="windowText" lastClr="000000"/>
                          </a:solidFill>
                        </a:rPr>
                        <a:t>(of 95% CI)</a:t>
                      </a:r>
                      <a:endParaRPr lang="en-US" sz="1400" b="1" dirty="0">
                        <a:solidFill>
                          <a:sysClr val="windowText" lastClr="000000"/>
                        </a:solidFill>
                      </a:endParaRPr>
                    </a:p>
                  </a:txBody>
                  <a:tcPr marL="34290" marR="34290" marT="17145" marB="17145">
                    <a:solidFill>
                      <a:schemeClr val="accent2"/>
                    </a:solidFill>
                  </a:tcPr>
                </a:tc>
                <a:extLst>
                  <a:ext uri="{0D108BD9-81ED-4DB2-BD59-A6C34878D82A}">
                    <a16:rowId xmlns:a16="http://schemas.microsoft.com/office/drawing/2014/main" val="1025636070"/>
                  </a:ext>
                </a:extLst>
              </a:tr>
              <a:tr h="232587">
                <a:tc>
                  <a:txBody>
                    <a:bodyPr/>
                    <a:lstStyle/>
                    <a:p>
                      <a:r>
                        <a:rPr lang="en-US" sz="1400" dirty="0"/>
                        <a:t>MCAR</a:t>
                      </a:r>
                    </a:p>
                  </a:txBody>
                  <a:tcPr marL="34290" marR="34290" marT="17145" marB="17145">
                    <a:solidFill>
                      <a:schemeClr val="bg2"/>
                    </a:solidFill>
                  </a:tcPr>
                </a:tc>
                <a:tc>
                  <a:txBody>
                    <a:bodyPr/>
                    <a:lstStyle/>
                    <a:p>
                      <a:r>
                        <a:rPr lang="en-US" sz="1400" dirty="0"/>
                        <a:t>0.9779</a:t>
                      </a:r>
                    </a:p>
                  </a:txBody>
                  <a:tcPr marL="34290" marR="34290" marT="17145" marB="17145"/>
                </a:tc>
                <a:tc>
                  <a:txBody>
                    <a:bodyPr/>
                    <a:lstStyle/>
                    <a:p>
                      <a:r>
                        <a:rPr lang="en-US" sz="1400" dirty="0"/>
                        <a:t>2.209</a:t>
                      </a:r>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32587">
                <a:tc>
                  <a:txBody>
                    <a:bodyPr/>
                    <a:lstStyle/>
                    <a:p>
                      <a:r>
                        <a:rPr lang="en-US" sz="1400" dirty="0"/>
                        <a:t>MAR-light</a:t>
                      </a:r>
                    </a:p>
                  </a:txBody>
                  <a:tcPr marL="34290" marR="34290" marT="17145" marB="17145">
                    <a:solidFill>
                      <a:schemeClr val="bg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278670">
                <a:tc>
                  <a:txBody>
                    <a:bodyPr/>
                    <a:lstStyle/>
                    <a:p>
                      <a:r>
                        <a:rPr lang="en-US" sz="1400" dirty="0"/>
                        <a:t>MAR-moderate</a:t>
                      </a:r>
                    </a:p>
                  </a:txBody>
                  <a:tcPr marL="34290" marR="34290" marT="17145" marB="17145">
                    <a:solidFill>
                      <a:schemeClr val="bg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32587">
                <a:tc>
                  <a:txBody>
                    <a:bodyPr/>
                    <a:lstStyle/>
                    <a:p>
                      <a:r>
                        <a:rPr lang="en-US" sz="1400"/>
                        <a:t>MAR-heavy</a:t>
                      </a:r>
                      <a:endParaRPr lang="en-US" sz="1400" dirty="0"/>
                    </a:p>
                  </a:txBody>
                  <a:tcPr marL="34290" marR="34290" marT="17145" marB="17145">
                    <a:solidFill>
                      <a:schemeClr val="bg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32587">
                <a:tc>
                  <a:txBody>
                    <a:bodyPr/>
                    <a:lstStyle/>
                    <a:p>
                      <a:r>
                        <a:rPr lang="en-US" sz="1400"/>
                        <a:t>MNAR-light</a:t>
                      </a:r>
                      <a:endParaRPr lang="en-US" sz="1400" dirty="0"/>
                    </a:p>
                  </a:txBody>
                  <a:tcPr marL="34290" marR="34290" marT="17145" marB="17145">
                    <a:solidFill>
                      <a:schemeClr val="bg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280900">
                <a:tc>
                  <a:txBody>
                    <a:bodyPr/>
                    <a:lstStyle/>
                    <a:p>
                      <a:r>
                        <a:rPr lang="en-US" sz="1400"/>
                        <a:t>MNAR-moderate</a:t>
                      </a:r>
                      <a:endParaRPr lang="en-US" sz="1400" dirty="0"/>
                    </a:p>
                  </a:txBody>
                  <a:tcPr marL="34290" marR="34290" marT="17145" marB="17145">
                    <a:solidFill>
                      <a:schemeClr val="bg2"/>
                    </a:solidFill>
                  </a:tcPr>
                </a:tc>
                <a:tc>
                  <a:txBody>
                    <a:bodyPr/>
                    <a:lstStyle/>
                    <a:p>
                      <a:r>
                        <a:rPr lang="en-US" sz="1400" dirty="0"/>
                        <a:t>1.0262</a:t>
                      </a:r>
                    </a:p>
                  </a:txBody>
                  <a:tcPr marL="34290" marR="34290" marT="17145" marB="17145"/>
                </a:tc>
                <a:tc>
                  <a:txBody>
                    <a:bodyPr/>
                    <a:lstStyle/>
                    <a:p>
                      <a:r>
                        <a:rPr lang="en-US" sz="1400" dirty="0"/>
                        <a:t>2.615</a:t>
                      </a:r>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232587">
                <a:tc>
                  <a:txBody>
                    <a:bodyPr/>
                    <a:lstStyle/>
                    <a:p>
                      <a:r>
                        <a:rPr lang="en-US" sz="1400" dirty="0"/>
                        <a:t>MNAR-heavy</a:t>
                      </a:r>
                    </a:p>
                  </a:txBody>
                  <a:tcPr marL="34290" marR="34290" marT="17145" marB="17145">
                    <a:solidFill>
                      <a:schemeClr val="bg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228832" y="7262279"/>
            <a:ext cx="986680" cy="369332"/>
          </a:xfrm>
          <a:prstGeom prst="rect">
            <a:avLst/>
          </a:prstGeom>
          <a:noFill/>
        </p:spPr>
        <p:txBody>
          <a:bodyPr wrap="none" rtlCol="0">
            <a:spAutoFit/>
          </a:bodyPr>
          <a:lstStyle/>
          <a:p>
            <a:r>
              <a:rPr lang="en-US" b="1"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a:blip r:embed="rId9">
            <a:alphaModFix/>
          </a:blip>
          <a:stretch>
            <a:fillRect/>
          </a:stretch>
        </p:blipFill>
        <p:spPr>
          <a:xfrm>
            <a:off x="14916602" y="10130899"/>
            <a:ext cx="6076579" cy="3425761"/>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284858" y="13732309"/>
            <a:ext cx="135966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405071" y="14117289"/>
            <a:ext cx="986438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the quality of your imputations will vary significantly.</a:t>
            </a:r>
          </a:p>
          <a:p>
            <a:pPr marL="285750" indent="-285750">
              <a:buFont typeface="Arial" panose="020B0604020202020204" pitchFamily="34" charset="0"/>
              <a:buChar char="•"/>
            </a:pPr>
            <a:r>
              <a:rPr lang="en-US" b="1" dirty="0"/>
              <a:t>Bias &amp; average confidence interval width tended to increase as the mechanism’s severity increased. </a:t>
            </a:r>
          </a:p>
          <a:p>
            <a:pPr marL="285750" indent="-285750">
              <a:buFont typeface="Arial" panose="020B0604020202020204" pitchFamily="34" charset="0"/>
              <a:buChar char="•"/>
            </a:pPr>
            <a:r>
              <a:rPr lang="en-US" dirty="0"/>
              <a:t>Although multiple imputation under MAR had the lowest average coverage rate, once we consider how MNAR had much larger confidence intervals, it is clear that </a:t>
            </a:r>
            <a:r>
              <a:rPr lang="en-US" b="1" dirty="0"/>
              <a:t>estimation is most impacted by MNAR mechanisms</a:t>
            </a:r>
            <a:r>
              <a:rPr lang="en-US" dirty="0"/>
              <a:t>.</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mc:Choice xmlns:a14="http://schemas.microsoft.com/office/drawing/2010/main"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efficient, and statistically equivalent.</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Get estimates using multiple imputation, measuring the runtime</a:t>
                </a:r>
              </a:p>
              <a:p>
                <a:pPr marL="228600" indent="-228600">
                  <a:lnSpc>
                    <a:spcPct val="150000"/>
                  </a:lnSpc>
                  <a:buFont typeface="+mj-lt"/>
                  <a:buAutoNum type="arabicPeriod"/>
                </a:pPr>
                <a:r>
                  <a:rPr lang="en-US" sz="1400" dirty="0"/>
                  <a:t>Get estimates by applying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sp>
        <p:nvSpPr>
          <p:cNvPr id="868" name="TextBox 867">
            <a:extLst>
              <a:ext uri="{FF2B5EF4-FFF2-40B4-BE49-F238E27FC236}">
                <a16:creationId xmlns:a16="http://schemas.microsoft.com/office/drawing/2014/main" id="{9A3F0316-1FB1-716B-2FCC-B7CB21516AF9}"/>
              </a:ext>
            </a:extLst>
          </p:cNvPr>
          <p:cNvSpPr txBox="1"/>
          <p:nvPr/>
        </p:nvSpPr>
        <p:spPr>
          <a:xfrm>
            <a:off x="22481506" y="7777351"/>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481506" y="10810094"/>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is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xmlns="">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1"/>
                <a:stretch>
                  <a:fillRect l="-254" b="-1587"/>
                </a:stretch>
              </a:blipFill>
            </p:spPr>
            <p:txBody>
              <a:bodyPr/>
              <a:lstStyle/>
              <a:p>
                <a:r>
                  <a:rPr lang="en-US">
                    <a:noFill/>
                  </a:rPr>
                  <a:t> </a:t>
                </a:r>
              </a:p>
            </p:txBody>
          </p:sp>
        </mc:Fallback>
      </mc:AlternateContent>
      <p:pic>
        <p:nvPicPr>
          <p:cNvPr id="875" name="Picture 874">
            <a:extLst>
              <a:ext uri="{FF2B5EF4-FFF2-40B4-BE49-F238E27FC236}">
                <a16:creationId xmlns:a16="http://schemas.microsoft.com/office/drawing/2014/main" id="{2274BA73-27F7-8FAF-5352-B5B1C9F3E6E0}"/>
              </a:ext>
            </a:extLst>
          </p:cNvPr>
          <p:cNvPicPr>
            <a:picLocks/>
          </p:cNvPicPr>
          <p:nvPr/>
        </p:nvPicPr>
        <p:blipFill>
          <a:blip r:embed="rId12"/>
          <a:srcRect/>
          <a:stretch/>
        </p:blipFill>
        <p:spPr>
          <a:xfrm>
            <a:off x="26491548" y="6403601"/>
            <a:ext cx="2258568" cy="131673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81" name="TextBox 880">
            <a:extLst>
              <a:ext uri="{FF2B5EF4-FFF2-40B4-BE49-F238E27FC236}">
                <a16:creationId xmlns:a16="http://schemas.microsoft.com/office/drawing/2014/main" id="{7DF7A709-3FE6-C688-A059-79B505CB9076}"/>
              </a:ext>
            </a:extLst>
          </p:cNvPr>
          <p:cNvSpPr txBox="1"/>
          <p:nvPr/>
        </p:nvSpPr>
        <p:spPr>
          <a:xfrm>
            <a:off x="29831901" y="6163205"/>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xmlns:a14="http://schemas.microsoft.com/office/drawing/2010/main">
        <mc:Choice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8166016" cy="963534"/>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xmlns="">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8166016" cy="963534"/>
              </a:xfrm>
              <a:prstGeom prst="rect">
                <a:avLst/>
              </a:prstGeom>
              <a:blipFill>
                <a:blip r:embed="rId15"/>
                <a:stretch>
                  <a:fillRect l="-311" b="-5195"/>
                </a:stretch>
              </a:blipFill>
            </p:spPr>
            <p:txBody>
              <a:bodyPr/>
              <a:lstStyle/>
              <a:p>
                <a:r>
                  <a:rPr lang="en-US">
                    <a:noFill/>
                  </a:rPr>
                  <a:t> </a:t>
                </a:r>
              </a:p>
            </p:txBody>
          </p:sp>
        </mc:Fallback>
      </mc:AlternateContent>
      <p:sp>
        <p:nvSpPr>
          <p:cNvPr id="889" name="TextBox 888">
            <a:extLst>
              <a:ext uri="{FF2B5EF4-FFF2-40B4-BE49-F238E27FC236}">
                <a16:creationId xmlns:a16="http://schemas.microsoft.com/office/drawing/2014/main" id="{9FB99765-383D-2A13-C580-CF8CEE7DB045}"/>
              </a:ext>
            </a:extLst>
          </p:cNvPr>
          <p:cNvSpPr txBox="1"/>
          <p:nvPr/>
        </p:nvSpPr>
        <p:spPr>
          <a:xfrm>
            <a:off x="23561138" y="9071448"/>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304289" y="9071448"/>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4" name="Picture 903" descr="Graphical user interface, text, application&#10;&#10;Description automatically generated">
            <a:extLst>
              <a:ext uri="{FF2B5EF4-FFF2-40B4-BE49-F238E27FC236}">
                <a16:creationId xmlns:a16="http://schemas.microsoft.com/office/drawing/2014/main" id="{555E8375-8BDB-E5AA-AF1B-0681159046BD}"/>
              </a:ext>
            </a:extLst>
          </p:cNvPr>
          <p:cNvPicPr>
            <a:picLocks noChangeAspect="1"/>
          </p:cNvPicPr>
          <p:nvPr/>
        </p:nvPicPr>
        <p:blipFill>
          <a:blip r:embed="rId16"/>
          <a:stretch>
            <a:fillRect/>
          </a:stretch>
        </p:blipFill>
        <p:spPr>
          <a:xfrm>
            <a:off x="26419882" y="13073346"/>
            <a:ext cx="2159783" cy="1040464"/>
          </a:xfrm>
          <a:prstGeom prst="rect">
            <a:avLst/>
          </a:prstGeom>
        </p:spPr>
      </p:pic>
      <p:pic>
        <p:nvPicPr>
          <p:cNvPr id="908" name="Picture 907">
            <a:extLst>
              <a:ext uri="{FF2B5EF4-FFF2-40B4-BE49-F238E27FC236}">
                <a16:creationId xmlns:a16="http://schemas.microsoft.com/office/drawing/2014/main" id="{C4ADF9D7-DFDD-9AF5-6AE2-3BC10DC30C2F}"/>
              </a:ext>
            </a:extLst>
          </p:cNvPr>
          <p:cNvPicPr>
            <a:picLocks/>
          </p:cNvPicPr>
          <p:nvPr/>
        </p:nvPicPr>
        <p:blipFill>
          <a:blip r:embed="rId17"/>
          <a:srcRect/>
          <a:stretch/>
        </p:blipFill>
        <p:spPr>
          <a:xfrm>
            <a:off x="29183898" y="9431794"/>
            <a:ext cx="3108960" cy="1316736"/>
          </a:xfrm>
          <a:prstGeom prst="rect">
            <a:avLst/>
          </a:prstGeom>
        </p:spPr>
      </p:pic>
      <p:pic>
        <p:nvPicPr>
          <p:cNvPr id="912" name="Picture 911">
            <a:extLst>
              <a:ext uri="{FF2B5EF4-FFF2-40B4-BE49-F238E27FC236}">
                <a16:creationId xmlns:a16="http://schemas.microsoft.com/office/drawing/2014/main" id="{5840C2E2-D300-DE5B-525D-AF1ECA2CF98B}"/>
              </a:ext>
            </a:extLst>
          </p:cNvPr>
          <p:cNvPicPr>
            <a:picLocks noChangeAspect="1"/>
          </p:cNvPicPr>
          <p:nvPr/>
        </p:nvPicPr>
        <p:blipFill>
          <a:blip r:embed="rId18"/>
          <a:srcRect/>
          <a:stretch/>
        </p:blipFill>
        <p:spPr>
          <a:xfrm>
            <a:off x="23071273" y="9431878"/>
            <a:ext cx="3108960" cy="1317602"/>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616174" y="12657273"/>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19"/>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38317" y="14219049"/>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estimates of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3730810822"/>
              </p:ext>
            </p:extLst>
          </p:nvPr>
        </p:nvGraphicFramePr>
        <p:xfrm>
          <a:off x="29585349" y="14592597"/>
          <a:ext cx="2809384" cy="1430000"/>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492182">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dirty="0">
                          <a:solidFill>
                            <a:sysClr val="windowText" lastClr="000000"/>
                          </a:solidFill>
                        </a:rPr>
                        <a:t>Runtime Ratio (LD/MI)</a:t>
                      </a:r>
                    </a:p>
                  </a:txBody>
                  <a:tcPr marL="34290" marR="34290" marT="17145" marB="17145">
                    <a:solidFill>
                      <a:schemeClr val="accent2"/>
                    </a:solidFill>
                  </a:tcPr>
                </a:tc>
                <a:extLst>
                  <a:ext uri="{0D108BD9-81ED-4DB2-BD59-A6C34878D82A}">
                    <a16:rowId xmlns:a16="http://schemas.microsoft.com/office/drawing/2014/main" val="47882385"/>
                  </a:ext>
                </a:extLst>
              </a:tr>
              <a:tr h="312606">
                <a:tc>
                  <a:txBody>
                    <a:bodyPr/>
                    <a:lstStyle/>
                    <a:p>
                      <a:r>
                        <a:rPr lang="en-US" sz="1400" dirty="0"/>
                        <a:t>Case 1</a:t>
                      </a:r>
                    </a:p>
                  </a:txBody>
                  <a:tcPr marL="34290" marR="34290" marT="17145" marB="17145">
                    <a:solidFill>
                      <a:schemeClr val="bg2"/>
                    </a:solidFill>
                  </a:tcPr>
                </a:tc>
                <a:tc>
                  <a:txBody>
                    <a:bodyPr/>
                    <a:lstStyle/>
                    <a:p>
                      <a:r>
                        <a:rPr lang="en-US" sz="1400" dirty="0"/>
                        <a:t>~10x faster</a:t>
                      </a:r>
                    </a:p>
                  </a:txBody>
                  <a:tcPr marL="34290" marR="34290" marT="17145" marB="17145"/>
                </a:tc>
                <a:extLst>
                  <a:ext uri="{0D108BD9-81ED-4DB2-BD59-A6C34878D82A}">
                    <a16:rowId xmlns:a16="http://schemas.microsoft.com/office/drawing/2014/main" val="1029343939"/>
                  </a:ext>
                </a:extLst>
              </a:tr>
              <a:tr h="312606">
                <a:tc>
                  <a:txBody>
                    <a:bodyPr/>
                    <a:lstStyle/>
                    <a:p>
                      <a:r>
                        <a:rPr lang="en-US" sz="1400" dirty="0"/>
                        <a:t>Case 2</a:t>
                      </a:r>
                    </a:p>
                  </a:txBody>
                  <a:tcPr marL="34290" marR="34290" marT="17145" marB="17145">
                    <a:solidFill>
                      <a:schemeClr val="bg2"/>
                    </a:solidFill>
                  </a:tcPr>
                </a:tc>
                <a:tc>
                  <a:txBody>
                    <a:bodyPr/>
                    <a:lstStyle/>
                    <a:p>
                      <a:r>
                        <a:rPr lang="en-US" sz="1400" dirty="0"/>
                        <a:t>~20x faster</a:t>
                      </a:r>
                    </a:p>
                  </a:txBody>
                  <a:tcPr marL="34290" marR="34290" marT="17145" marB="17145"/>
                </a:tc>
                <a:extLst>
                  <a:ext uri="{0D108BD9-81ED-4DB2-BD59-A6C34878D82A}">
                    <a16:rowId xmlns:a16="http://schemas.microsoft.com/office/drawing/2014/main" val="81840052"/>
                  </a:ext>
                </a:extLst>
              </a:tr>
              <a:tr h="312606">
                <a:tc>
                  <a:txBody>
                    <a:bodyPr/>
                    <a:lstStyle/>
                    <a:p>
                      <a:r>
                        <a:rPr lang="en-US" sz="1400" dirty="0"/>
                        <a:t>Case 3</a:t>
                      </a:r>
                    </a:p>
                  </a:txBody>
                  <a:tcPr marL="34290" marR="34290" marT="17145" marB="17145">
                    <a:solidFill>
                      <a:schemeClr val="bg2"/>
                    </a:solidFill>
                  </a:tcPr>
                </a:tc>
                <a:tc>
                  <a:txBody>
                    <a:bodyPr/>
                    <a:lstStyle/>
                    <a:p>
                      <a:r>
                        <a:rPr lang="en-US" sz="1400" dirty="0"/>
                        <a:t>~50x faster</a:t>
                      </a:r>
                    </a:p>
                  </a:txBody>
                  <a:tcPr marL="34290" marR="34290" marT="17145" marB="17145"/>
                </a:tc>
                <a:extLst>
                  <a:ext uri="{0D108BD9-81ED-4DB2-BD59-A6C34878D82A}">
                    <a16:rowId xmlns:a16="http://schemas.microsoft.com/office/drawing/2014/main" val="239775130"/>
                  </a:ext>
                </a:extLst>
              </a:tr>
            </a:tbl>
          </a:graphicData>
        </a:graphic>
      </p:graphicFrame>
      <p:pic>
        <p:nvPicPr>
          <p:cNvPr id="4" name="Picture 3">
            <a:extLst>
              <a:ext uri="{FF2B5EF4-FFF2-40B4-BE49-F238E27FC236}">
                <a16:creationId xmlns:a16="http://schemas.microsoft.com/office/drawing/2014/main" id="{9B036187-B027-D1DE-8233-D0597F6D7387}"/>
              </a:ext>
            </a:extLst>
          </p:cNvPr>
          <p:cNvPicPr>
            <a:picLocks noChangeAspect="1"/>
          </p:cNvPicPr>
          <p:nvPr/>
        </p:nvPicPr>
        <p:blipFill>
          <a:blip r:embed="rId20"/>
          <a:stretch>
            <a:fillRect/>
          </a:stretch>
        </p:blipFill>
        <p:spPr>
          <a:xfrm>
            <a:off x="23071273" y="13069771"/>
            <a:ext cx="3111500" cy="1041400"/>
          </a:xfrm>
          <a:prstGeom prst="rect">
            <a:avLst/>
          </a:prstGeom>
        </p:spPr>
      </p:pic>
      <p:pic>
        <p:nvPicPr>
          <p:cNvPr id="12" name="Picture 11">
            <a:extLst>
              <a:ext uri="{FF2B5EF4-FFF2-40B4-BE49-F238E27FC236}">
                <a16:creationId xmlns:a16="http://schemas.microsoft.com/office/drawing/2014/main" id="{6EF00105-CE88-2842-E5A4-94388930FAAD}"/>
              </a:ext>
            </a:extLst>
          </p:cNvPr>
          <p:cNvPicPr>
            <a:picLocks noChangeAspect="1"/>
          </p:cNvPicPr>
          <p:nvPr/>
        </p:nvPicPr>
        <p:blipFill>
          <a:blip r:embed="rId21"/>
          <a:srcRect/>
          <a:stretch/>
        </p:blipFill>
        <p:spPr>
          <a:xfrm>
            <a:off x="28988114" y="13057477"/>
            <a:ext cx="3111500" cy="1053694"/>
          </a:xfrm>
          <a:prstGeom prst="rect">
            <a:avLst/>
          </a:prstGeom>
        </p:spPr>
      </p:pic>
      <p:sp>
        <p:nvSpPr>
          <p:cNvPr id="13" name="正方形/長方形 17">
            <a:extLst>
              <a:ext uri="{FF2B5EF4-FFF2-40B4-BE49-F238E27FC236}">
                <a16:creationId xmlns:a16="http://schemas.microsoft.com/office/drawing/2014/main" id="{5E6C5FB4-B7F2-6B24-79F6-A2CD888DFD74}"/>
              </a:ext>
            </a:extLst>
          </p:cNvPr>
          <p:cNvSpPr/>
          <p:nvPr/>
        </p:nvSpPr>
        <p:spPr>
          <a:xfrm>
            <a:off x="22524245" y="14528854"/>
            <a:ext cx="9919842" cy="154224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15" name="正方形/長方形 17">
            <a:extLst>
              <a:ext uri="{FF2B5EF4-FFF2-40B4-BE49-F238E27FC236}">
                <a16:creationId xmlns:a16="http://schemas.microsoft.com/office/drawing/2014/main" id="{F892260A-CFA5-2735-2A61-DA64654898D2}"/>
              </a:ext>
            </a:extLst>
          </p:cNvPr>
          <p:cNvSpPr/>
          <p:nvPr/>
        </p:nvSpPr>
        <p:spPr>
          <a:xfrm>
            <a:off x="22521672" y="11143456"/>
            <a:ext cx="9919842" cy="296771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16" name="Straight Connector 15">
            <a:extLst>
              <a:ext uri="{FF2B5EF4-FFF2-40B4-BE49-F238E27FC236}">
                <a16:creationId xmlns:a16="http://schemas.microsoft.com/office/drawing/2014/main" id="{586E88FB-82D5-2D0F-992E-D5F1996C568C}"/>
              </a:ext>
            </a:extLst>
          </p:cNvPr>
          <p:cNvCxnSpPr>
            <a:cxnSpLocks/>
          </p:cNvCxnSpPr>
          <p:nvPr/>
        </p:nvCxnSpPr>
        <p:spPr>
          <a:xfrm>
            <a:off x="22538317" y="12712453"/>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5D5F9A47-A9CF-3C82-DC8C-6C980DC4B6CA}"/>
              </a:ext>
            </a:extLst>
          </p:cNvPr>
          <p:cNvCxnSpPr>
            <a:cxnSpLocks/>
          </p:cNvCxnSpPr>
          <p:nvPr/>
        </p:nvCxnSpPr>
        <p:spPr>
          <a:xfrm>
            <a:off x="26300784" y="12716687"/>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255608CD-602C-4C45-AFE7-D55467C9B400}"/>
              </a:ext>
            </a:extLst>
          </p:cNvPr>
          <p:cNvCxnSpPr>
            <a:cxnSpLocks/>
          </p:cNvCxnSpPr>
          <p:nvPr/>
        </p:nvCxnSpPr>
        <p:spPr>
          <a:xfrm>
            <a:off x="28791031" y="12726216"/>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29" name="Picture 28">
            <a:extLst>
              <a:ext uri="{FF2B5EF4-FFF2-40B4-BE49-F238E27FC236}">
                <a16:creationId xmlns:a16="http://schemas.microsoft.com/office/drawing/2014/main" id="{8F9DAE53-26C9-C777-C4A2-48B7B16DF2DB}"/>
              </a:ext>
            </a:extLst>
          </p:cNvPr>
          <p:cNvPicPr>
            <a:picLocks noChangeAspect="1"/>
          </p:cNvPicPr>
          <p:nvPr/>
        </p:nvPicPr>
        <p:blipFill>
          <a:blip r:embed="rId22"/>
          <a:srcRect/>
          <a:stretch/>
        </p:blipFill>
        <p:spPr>
          <a:xfrm>
            <a:off x="26534693" y="9500512"/>
            <a:ext cx="2256338" cy="1316736"/>
          </a:xfrm>
          <a:prstGeom prst="rect">
            <a:avLst/>
          </a:prstGeom>
        </p:spPr>
      </p:pic>
      <p:sp>
        <p:nvSpPr>
          <p:cNvPr id="30" name="正方形/長方形 17">
            <a:extLst>
              <a:ext uri="{FF2B5EF4-FFF2-40B4-BE49-F238E27FC236}">
                <a16:creationId xmlns:a16="http://schemas.microsoft.com/office/drawing/2014/main" id="{87D2E428-5BE6-1348-7BEB-906461056D74}"/>
              </a:ext>
            </a:extLst>
          </p:cNvPr>
          <p:cNvSpPr/>
          <p:nvPr/>
        </p:nvSpPr>
        <p:spPr>
          <a:xfrm>
            <a:off x="22521672" y="8123660"/>
            <a:ext cx="9919842" cy="271331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31" name="Straight Connector 30">
            <a:extLst>
              <a:ext uri="{FF2B5EF4-FFF2-40B4-BE49-F238E27FC236}">
                <a16:creationId xmlns:a16="http://schemas.microsoft.com/office/drawing/2014/main" id="{38B6768A-FF77-7DA7-F361-94F384863661}"/>
              </a:ext>
            </a:extLst>
          </p:cNvPr>
          <p:cNvCxnSpPr>
            <a:cxnSpLocks/>
          </p:cNvCxnSpPr>
          <p:nvPr/>
        </p:nvCxnSpPr>
        <p:spPr>
          <a:xfrm>
            <a:off x="22521672" y="9071448"/>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13CB7056-FDDF-B811-5B6D-966FE9038D46}"/>
              </a:ext>
            </a:extLst>
          </p:cNvPr>
          <p:cNvCxnSpPr>
            <a:cxnSpLocks/>
          </p:cNvCxnSpPr>
          <p:nvPr/>
        </p:nvCxnSpPr>
        <p:spPr>
          <a:xfrm>
            <a:off x="26284139" y="9075682"/>
            <a:ext cx="0" cy="176129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788F1BE5-33C6-FE0B-40F3-8CD90267428D}"/>
              </a:ext>
            </a:extLst>
          </p:cNvPr>
          <p:cNvCxnSpPr>
            <a:cxnSpLocks/>
          </p:cNvCxnSpPr>
          <p:nvPr/>
        </p:nvCxnSpPr>
        <p:spPr>
          <a:xfrm>
            <a:off x="28976262" y="9085211"/>
            <a:ext cx="0" cy="1751766"/>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38" name="正方形/長方形 17">
            <a:extLst>
              <a:ext uri="{FF2B5EF4-FFF2-40B4-BE49-F238E27FC236}">
                <a16:creationId xmlns:a16="http://schemas.microsoft.com/office/drawing/2014/main" id="{7FEA747F-2AD4-84FF-D908-AAD8218D5735}"/>
              </a:ext>
            </a:extLst>
          </p:cNvPr>
          <p:cNvSpPr/>
          <p:nvPr/>
        </p:nvSpPr>
        <p:spPr>
          <a:xfrm>
            <a:off x="11405072" y="3786312"/>
            <a:ext cx="9775733" cy="440813"/>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40" name="正方形/長方形 17">
            <a:extLst>
              <a:ext uri="{FF2B5EF4-FFF2-40B4-BE49-F238E27FC236}">
                <a16:creationId xmlns:a16="http://schemas.microsoft.com/office/drawing/2014/main" id="{380E8C3C-5C51-A5A1-E6AB-804BDD38ECA8}"/>
              </a:ext>
            </a:extLst>
          </p:cNvPr>
          <p:cNvSpPr/>
          <p:nvPr/>
        </p:nvSpPr>
        <p:spPr>
          <a:xfrm>
            <a:off x="11379785" y="4713722"/>
            <a:ext cx="9775733" cy="252793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1" name="Straight Connector 40">
            <a:extLst>
              <a:ext uri="{FF2B5EF4-FFF2-40B4-BE49-F238E27FC236}">
                <a16:creationId xmlns:a16="http://schemas.microsoft.com/office/drawing/2014/main" id="{C2AC72EE-B5C6-A0AD-BD21-EE275E5D9C04}"/>
              </a:ext>
            </a:extLst>
          </p:cNvPr>
          <p:cNvCxnSpPr>
            <a:cxnSpLocks/>
          </p:cNvCxnSpPr>
          <p:nvPr/>
        </p:nvCxnSpPr>
        <p:spPr>
          <a:xfrm>
            <a:off x="18198774" y="4741581"/>
            <a:ext cx="0" cy="2434352"/>
          </a:xfrm>
          <a:prstGeom prst="line">
            <a:avLst/>
          </a:prstGeom>
          <a:ln w="38100">
            <a:solidFill>
              <a:schemeClr val="accent2">
                <a:alpha val="29074"/>
              </a:schemeClr>
            </a:solidFill>
            <a:prstDash val="sysDash"/>
          </a:ln>
        </p:spPr>
        <p:style>
          <a:lnRef idx="1">
            <a:schemeClr val="accent4"/>
          </a:lnRef>
          <a:fillRef idx="0">
            <a:schemeClr val="accent4"/>
          </a:fillRef>
          <a:effectRef idx="0">
            <a:schemeClr val="accent4"/>
          </a:effectRef>
          <a:fontRef idx="minor">
            <a:schemeClr val="tx1"/>
          </a:fontRef>
        </p:style>
      </p:cxnSp>
      <p:sp>
        <p:nvSpPr>
          <p:cNvPr id="44" name="正方形/長方形 17">
            <a:extLst>
              <a:ext uri="{FF2B5EF4-FFF2-40B4-BE49-F238E27FC236}">
                <a16:creationId xmlns:a16="http://schemas.microsoft.com/office/drawing/2014/main" id="{86BE6FE1-3578-BC83-5AA4-9A0B7432DA30}"/>
              </a:ext>
            </a:extLst>
          </p:cNvPr>
          <p:cNvSpPr/>
          <p:nvPr/>
        </p:nvSpPr>
        <p:spPr>
          <a:xfrm>
            <a:off x="11379784" y="7662530"/>
            <a:ext cx="9775733" cy="589413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6" name="Straight Connector 45">
            <a:extLst>
              <a:ext uri="{FF2B5EF4-FFF2-40B4-BE49-F238E27FC236}">
                <a16:creationId xmlns:a16="http://schemas.microsoft.com/office/drawing/2014/main" id="{4D8BF82E-FACD-D84A-5B49-EC0156E1F862}"/>
              </a:ext>
            </a:extLst>
          </p:cNvPr>
          <p:cNvCxnSpPr>
            <a:cxnSpLocks/>
          </p:cNvCxnSpPr>
          <p:nvPr/>
        </p:nvCxnSpPr>
        <p:spPr>
          <a:xfrm>
            <a:off x="11379784" y="9976748"/>
            <a:ext cx="9775733"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50" name="正方形/長方形 17">
            <a:extLst>
              <a:ext uri="{FF2B5EF4-FFF2-40B4-BE49-F238E27FC236}">
                <a16:creationId xmlns:a16="http://schemas.microsoft.com/office/drawing/2014/main" id="{4C14B878-AF40-9703-9143-BF5E5D5CC733}"/>
              </a:ext>
            </a:extLst>
          </p:cNvPr>
          <p:cNvSpPr/>
          <p:nvPr/>
        </p:nvSpPr>
        <p:spPr>
          <a:xfrm>
            <a:off x="11405072" y="14137909"/>
            <a:ext cx="9775733" cy="196596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52" name="正方形/長方形 17">
            <a:extLst>
              <a:ext uri="{FF2B5EF4-FFF2-40B4-BE49-F238E27FC236}">
                <a16:creationId xmlns:a16="http://schemas.microsoft.com/office/drawing/2014/main" id="{EE951706-0539-12A2-493E-33991DA3520D}"/>
              </a:ext>
            </a:extLst>
          </p:cNvPr>
          <p:cNvSpPr/>
          <p:nvPr/>
        </p:nvSpPr>
        <p:spPr>
          <a:xfrm>
            <a:off x="22521672" y="3578637"/>
            <a:ext cx="9919842" cy="423854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53" name="Straight Connector 52">
            <a:extLst>
              <a:ext uri="{FF2B5EF4-FFF2-40B4-BE49-F238E27FC236}">
                <a16:creationId xmlns:a16="http://schemas.microsoft.com/office/drawing/2014/main" id="{2976EB42-21EF-7A13-CBEE-13D2C6D184E2}"/>
              </a:ext>
            </a:extLst>
          </p:cNvPr>
          <p:cNvCxnSpPr>
            <a:cxnSpLocks/>
          </p:cNvCxnSpPr>
          <p:nvPr/>
        </p:nvCxnSpPr>
        <p:spPr>
          <a:xfrm>
            <a:off x="22538317" y="6152109"/>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967AF9E4-74D5-6D9A-1524-71DF7047D94A}"/>
              </a:ext>
            </a:extLst>
          </p:cNvPr>
          <p:cNvCxnSpPr>
            <a:cxnSpLocks/>
          </p:cNvCxnSpPr>
          <p:nvPr/>
        </p:nvCxnSpPr>
        <p:spPr>
          <a:xfrm>
            <a:off x="26300784" y="6156343"/>
            <a:ext cx="0" cy="1668198"/>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5" name="Straight Connector 54">
            <a:extLst>
              <a:ext uri="{FF2B5EF4-FFF2-40B4-BE49-F238E27FC236}">
                <a16:creationId xmlns:a16="http://schemas.microsoft.com/office/drawing/2014/main" id="{1FD3668D-A155-7074-2BCF-2A1EDAECF6DD}"/>
              </a:ext>
            </a:extLst>
          </p:cNvPr>
          <p:cNvCxnSpPr>
            <a:cxnSpLocks/>
          </p:cNvCxnSpPr>
          <p:nvPr/>
        </p:nvCxnSpPr>
        <p:spPr>
          <a:xfrm>
            <a:off x="28992907" y="6165872"/>
            <a:ext cx="0" cy="167441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896" name="Picture 895" descr="Table&#10;&#10;Description automatically generated">
            <a:extLst>
              <a:ext uri="{FF2B5EF4-FFF2-40B4-BE49-F238E27FC236}">
                <a16:creationId xmlns:a16="http://schemas.microsoft.com/office/drawing/2014/main" id="{66AE2FAA-61CC-6EB4-A1C0-240B640EAEFD}"/>
              </a:ext>
            </a:extLst>
          </p:cNvPr>
          <p:cNvPicPr>
            <a:picLocks noChangeAspect="1"/>
          </p:cNvPicPr>
          <p:nvPr/>
        </p:nvPicPr>
        <p:blipFill>
          <a:blip r:embed="rId23"/>
          <a:stretch>
            <a:fillRect/>
          </a:stretch>
        </p:blipFill>
        <p:spPr>
          <a:xfrm>
            <a:off x="29265178" y="4609325"/>
            <a:ext cx="2946400" cy="1295400"/>
          </a:xfrm>
          <a:prstGeom prst="rect">
            <a:avLst/>
          </a:prstGeom>
        </p:spPr>
      </p:pic>
      <p:sp>
        <p:nvSpPr>
          <p:cNvPr id="897" name="正方形/長方形 17">
            <a:extLst>
              <a:ext uri="{FF2B5EF4-FFF2-40B4-BE49-F238E27FC236}">
                <a16:creationId xmlns:a16="http://schemas.microsoft.com/office/drawing/2014/main" id="{481D1F81-537C-27CD-C591-C75899DE8F38}"/>
              </a:ext>
            </a:extLst>
          </p:cNvPr>
          <p:cNvSpPr/>
          <p:nvPr/>
        </p:nvSpPr>
        <p:spPr>
          <a:xfrm>
            <a:off x="29084784" y="4593913"/>
            <a:ext cx="3350880" cy="1343842"/>
          </a:xfrm>
          <a:prstGeom prst="rect">
            <a:avLst/>
          </a:prstGeom>
          <a:noFill/>
          <a:ln w="34925">
            <a:solidFill>
              <a:schemeClr val="accent2">
                <a:alpha val="30299"/>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5" name="Picture 4">
            <a:extLst>
              <a:ext uri="{FF2B5EF4-FFF2-40B4-BE49-F238E27FC236}">
                <a16:creationId xmlns:a16="http://schemas.microsoft.com/office/drawing/2014/main" id="{94BAD7D8-15A6-E832-C37F-64E6ACB02BC7}"/>
              </a:ext>
            </a:extLst>
          </p:cNvPr>
          <p:cNvPicPr>
            <a:picLocks/>
          </p:cNvPicPr>
          <p:nvPr/>
        </p:nvPicPr>
        <p:blipFill>
          <a:blip r:embed="rId24"/>
          <a:stretch>
            <a:fillRect/>
          </a:stretch>
        </p:blipFill>
        <p:spPr>
          <a:xfrm>
            <a:off x="23070312" y="6461451"/>
            <a:ext cx="3108960" cy="1316736"/>
          </a:xfrm>
          <a:prstGeom prst="rect">
            <a:avLst/>
          </a:prstGeom>
        </p:spPr>
      </p:pic>
      <p:pic>
        <p:nvPicPr>
          <p:cNvPr id="7" name="Picture 6">
            <a:extLst>
              <a:ext uri="{FF2B5EF4-FFF2-40B4-BE49-F238E27FC236}">
                <a16:creationId xmlns:a16="http://schemas.microsoft.com/office/drawing/2014/main" id="{B7DCA061-7C22-5245-EE3C-3AB8F9FBBDCA}"/>
              </a:ext>
            </a:extLst>
          </p:cNvPr>
          <p:cNvPicPr>
            <a:picLocks/>
          </p:cNvPicPr>
          <p:nvPr/>
        </p:nvPicPr>
        <p:blipFill>
          <a:blip r:embed="rId25"/>
          <a:stretch>
            <a:fillRect/>
          </a:stretch>
        </p:blipFill>
        <p:spPr>
          <a:xfrm>
            <a:off x="29183898" y="6461451"/>
            <a:ext cx="3108960" cy="1316736"/>
          </a:xfrm>
          <a:prstGeom prst="rect">
            <a:avLst/>
          </a:prstGeom>
        </p:spPr>
      </p:pic>
    </p:spTree>
    <p:extLst>
      <p:ext uri="{BB962C8B-B14F-4D97-AF65-F5344CB8AC3E}">
        <p14:creationId xmlns:p14="http://schemas.microsoft.com/office/powerpoint/2010/main" val="4845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5"/>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6"/>
            <a:ext cx="4947081" cy="16753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80" y="7336899"/>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22" y="10634336"/>
            <a:ext cx="5132663" cy="71232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4" y="8804555"/>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4"/>
            <a:ext cx="5444163" cy="168179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50"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70"/>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08867" y="2121077"/>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73"/>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3"/>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2" y="8825063"/>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5" y="2600438"/>
            <a:ext cx="5878946"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7" y="8018705"/>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4" y="8297900"/>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82" y="4978229"/>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5"/>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9" y="373881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82" y="2991347"/>
            <a:ext cx="2513510" cy="8485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2BD24A-5F20-40AA-AA65-78EA2CD793C3}"/>
                  </a:ext>
                </a:extLst>
              </p:cNvPr>
              <p:cNvSpPr txBox="1"/>
              <p:nvPr/>
            </p:nvSpPr>
            <p:spPr>
              <a:xfrm>
                <a:off x="19698965" y="2900120"/>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xmlns="">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5" y="2900120"/>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9" y="4145906"/>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9" y="4001196"/>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9" y="2902371"/>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8"/>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3709606505"/>
              </p:ext>
            </p:extLst>
          </p:nvPr>
        </p:nvGraphicFramePr>
        <p:xfrm>
          <a:off x="17288289" y="6476444"/>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6"/>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6"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2"/>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6"/>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6"/>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5" y="9774152"/>
            <a:ext cx="1994054" cy="777590"/>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51" y="9886758"/>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62" y="10607321"/>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1" y="12192398"/>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4" y="12229421"/>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7" y="12496219"/>
            <a:ext cx="1919498" cy="722276"/>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5" y="12489355"/>
            <a:ext cx="1939133" cy="742247"/>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8"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80" y="13272361"/>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6E6EDD7-0C2D-AD2A-6C73-A37E5CBC0549}"/>
                  </a:ext>
                </a:extLst>
              </p:cNvPr>
              <p:cNvSpPr txBox="1"/>
              <p:nvPr/>
            </p:nvSpPr>
            <p:spPr>
              <a:xfrm>
                <a:off x="16863289" y="13502655"/>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xmlns="">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9" y="13502655"/>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4" y="14110458"/>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4"/>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8" y="14454632"/>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5" y="14439601"/>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5" y="8881970"/>
            <a:ext cx="2066780"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32" y="14059728"/>
            <a:ext cx="1292036"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xmlns:a14="http://schemas.microsoft.com/office/drawing/2010/main">
        <mc:Choice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4"/>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4"/>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extLst>
              <p:ext uri="{D42A27DB-BD31-4B8C-83A1-F6EECF244321}">
                <p14:modId xmlns:p14="http://schemas.microsoft.com/office/powerpoint/2010/main" val="1889416194"/>
              </p:ext>
            </p:extLst>
          </p:nvPr>
        </p:nvGraphicFramePr>
        <p:xfrm>
          <a:off x="17208744" y="15484952"/>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30861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1" y="15228974"/>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42"/>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7"/>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5" y="13655575"/>
            <a:ext cx="5281427" cy="1384995"/>
          </a:xfrm>
          <a:prstGeom prst="rect">
            <a:avLst/>
          </a:prstGeom>
          <a:noFill/>
        </p:spPr>
        <p:txBody>
          <a:bodyPr wrap="square" rtlCol="0">
            <a:spAutoFit/>
          </a:bodyPr>
          <a:lstStyle/>
          <a:p>
            <a:r>
              <a:rPr lang="en-US" sz="1050" dirty="0"/>
              <a:t>If in doubt, choosing multiple imputation for your dataset is generally safest approach. </a:t>
            </a:r>
          </a:p>
          <a:p>
            <a:pPr marL="107165" indent="-107165">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65" indent="-107165">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5"/>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3"/>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6"/>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594488" y="5764693"/>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0973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0"/>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4"/>
            <a:ext cx="4947081" cy="1675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78" y="7336898"/>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17" y="10634333"/>
            <a:ext cx="5132663" cy="7123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1" y="8804554"/>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3"/>
            <a:ext cx="5444163" cy="168179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49"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69"/>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2"/>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7" y="1375547"/>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1"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4"/>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46"/>
            <a:ext cx="5486400" cy="14656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1"/>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3996"/>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1"/>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35755" y="4636792"/>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2" y="5521671"/>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4" y="6134317"/>
            <a:ext cx="5039185"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63" lvl="1" indent="-214313">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63" lvl="1" indent="-214313">
              <a:buFont typeface="Arial" panose="020B0604020202020204" pitchFamily="34" charset="0"/>
              <a:buChar char="•"/>
            </a:pPr>
            <a:endParaRPr lang="en-US" sz="900" dirty="0"/>
          </a:p>
          <a:p>
            <a:pPr marL="385763" lvl="1" indent="-214313">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4" y="6766953"/>
            <a:ext cx="4947082"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38" lvl="1" indent="-12858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38" lvl="1" indent="-12858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0" y="7345794"/>
            <a:ext cx="4947082" cy="13388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1" y="8825061"/>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00" lvl="1" indent="-171450">
              <a:buFont typeface="+mj-lt"/>
              <a:buAutoNum type="arabicPeriod"/>
            </a:pPr>
            <a:r>
              <a:rPr lang="en-US" sz="900" dirty="0"/>
              <a:t>Takes incomplete dataset and creates multiple copies of it.</a:t>
            </a:r>
          </a:p>
          <a:p>
            <a:pPr marL="342900" lvl="1" indent="-171450">
              <a:buFont typeface="+mj-lt"/>
              <a:buAutoNum type="arabicPeriod"/>
            </a:pPr>
            <a:r>
              <a:rPr lang="en-US" sz="900" dirty="0"/>
              <a:t>Impute incomplete columns with plausible values through an iterative predictive method for each copy</a:t>
            </a:r>
          </a:p>
          <a:p>
            <a:pPr marL="342900" lvl="1" indent="-171450">
              <a:buFont typeface="+mj-lt"/>
              <a:buAutoNum type="arabicPeriod"/>
            </a:pPr>
            <a:r>
              <a:rPr lang="en-US" sz="900" dirty="0"/>
              <a:t>Obtain estimate for parameter of interest for each copy</a:t>
            </a:r>
          </a:p>
          <a:p>
            <a:pPr marL="342900" lvl="1" indent="-171450">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89"/>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1" y="8517269"/>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1" y="4979029"/>
            <a:ext cx="5155169" cy="646331"/>
          </a:xfrm>
          <a:prstGeom prst="rect">
            <a:avLst/>
          </a:prstGeom>
          <a:noFill/>
        </p:spPr>
        <p:txBody>
          <a:bodyPr wrap="square" rtlCol="0">
            <a:spAutoFit/>
          </a:bodyPr>
          <a:lstStyle/>
          <a:p>
            <a:pPr marL="214307" indent="-214307">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07" indent="-214307">
              <a:buFont typeface="Arial" panose="020B0604020202020204" pitchFamily="34" charset="0"/>
              <a:buChar char="•"/>
            </a:pPr>
            <a:r>
              <a:rPr lang="en-US" sz="900" dirty="0"/>
              <a:t>Determine the types of missing data in the real world</a:t>
            </a:r>
          </a:p>
          <a:p>
            <a:pPr marL="214307" indent="-214307">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09"/>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2" y="2600437"/>
            <a:ext cx="5878945"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2" y="8018702"/>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1" y="8297898"/>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78" y="4978226"/>
            <a:ext cx="2519359" cy="1347049"/>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3"/>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8" y="3738812"/>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78" y="2991347"/>
            <a:ext cx="2513509" cy="8485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2BD24A-5F20-40AA-AA65-78EA2CD793C3}"/>
                  </a:ext>
                </a:extLst>
              </p:cNvPr>
              <p:cNvSpPr txBox="1"/>
              <p:nvPr/>
            </p:nvSpPr>
            <p:spPr>
              <a:xfrm>
                <a:off x="19698962" y="2900118"/>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38" lvl="1" indent="-12858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88" indent="-128588">
                  <a:lnSpc>
                    <a:spcPct val="150000"/>
                  </a:lnSpc>
                  <a:buFont typeface="+mj-lt"/>
                  <a:buAutoNum type="arabicPeriod"/>
                </a:pPr>
                <a:endParaRPr lang="en-US" sz="900" dirty="0"/>
              </a:p>
            </p:txBody>
          </p:sp>
        </mc:Choice>
        <mc:Fallback xmlns="">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2" y="2900118"/>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8" y="4145905"/>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8" y="4001195"/>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8" y="2902370"/>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7"/>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nvGraphicFramePr>
        <p:xfrm>
          <a:off x="17288288" y="6476440"/>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4"/>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3" y="9043095"/>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1"/>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2" y="11575454"/>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4"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1"/>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2"/>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2"/>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2" y="9774148"/>
            <a:ext cx="1994054" cy="777589"/>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48" y="9886757"/>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58" y="10607319"/>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0" y="12192397"/>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3" y="12229420"/>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5" y="12496216"/>
            <a:ext cx="1919498" cy="722275"/>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2" y="12489354"/>
            <a:ext cx="1939133" cy="742246"/>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7"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79" y="13272358"/>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6E6EDD7-0C2D-AD2A-6C73-A37E5CBC0549}"/>
                  </a:ext>
                </a:extLst>
              </p:cNvPr>
              <p:cNvSpPr txBox="1"/>
              <p:nvPr/>
            </p:nvSpPr>
            <p:spPr>
              <a:xfrm>
                <a:off x="16863287" y="13502652"/>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xmlns="">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7" y="13502652"/>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2" y="14110457"/>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3"/>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7" y="14454628"/>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2" y="14439599"/>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1" y="8881969"/>
            <a:ext cx="2066779"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29" y="14059728"/>
            <a:ext cx="1292035"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xmlns:a14="http://schemas.microsoft.com/office/drawing/2010/main">
        <mc:Choice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0"/>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0"/>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nvGraphicFramePr>
        <p:xfrm>
          <a:off x="17208743" y="15484951"/>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0" y="15228972"/>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39"/>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6"/>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4" y="13655574"/>
            <a:ext cx="5281426" cy="1384995"/>
          </a:xfrm>
          <a:prstGeom prst="rect">
            <a:avLst/>
          </a:prstGeom>
          <a:noFill/>
        </p:spPr>
        <p:txBody>
          <a:bodyPr wrap="square" rtlCol="0">
            <a:spAutoFit/>
          </a:bodyPr>
          <a:lstStyle/>
          <a:p>
            <a:r>
              <a:rPr lang="en-US" sz="1050" dirty="0"/>
              <a:t>If in doubt, choosing multiple imputation for your dataset is generally safest approach. </a:t>
            </a:r>
          </a:p>
          <a:p>
            <a:pPr marL="107156" indent="-107156">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56" indent="-107156">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4"/>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2"/>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2"/>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608262" y="5765636"/>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2544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8003">
              <a:srgbClr val="E4EBF6"/>
            </a:gs>
            <a:gs pos="11994">
              <a:srgbClr val="EAEFF8"/>
            </a:gs>
            <a:gs pos="18009">
              <a:srgbClr val="E4EBF6"/>
            </a:gs>
            <a:gs pos="48025">
              <a:srgbClr val="C5D4ED"/>
            </a:gs>
            <a:gs pos="72002">
              <a:srgbClr val="ADC2E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166920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10022" cy="738664"/>
          </a:xfrm>
          <a:prstGeom prst="rect">
            <a:avLst/>
          </a:prstGeom>
          <a:noFill/>
        </p:spPr>
        <p:txBody>
          <a:bodyPr wrap="square" rtlCol="0">
            <a:spAutoFit/>
          </a:bodyPr>
          <a:lstStyle/>
          <a:p>
            <a:pPr marL="214307" indent="-214307">
              <a:buFont typeface="Arial" panose="020B0604020202020204" pitchFamily="34" charset="0"/>
              <a:buChar char="•"/>
            </a:pPr>
            <a:r>
              <a:rPr lang="en-US" sz="1400" dirty="0"/>
              <a:t>Missing data everywhere in the real world but often troublesome &amp; swept under the rug.</a:t>
            </a:r>
          </a:p>
          <a:p>
            <a:pPr marL="214307" indent="-214307">
              <a:buFont typeface="Arial" panose="020B0604020202020204" pitchFamily="34" charset="0"/>
              <a:buChar char="•"/>
            </a:pPr>
            <a:r>
              <a:rPr lang="en-US" sz="1400" dirty="0"/>
              <a:t>Look into modern imputation techniques &amp; their pros/cons</a:t>
            </a:r>
          </a:p>
          <a:p>
            <a:pPr marL="671507" lvl="1" indent="-214307">
              <a:buFont typeface="Arial" panose="020B0604020202020204" pitchFamily="34" charset="0"/>
              <a:buChar char="•"/>
            </a:pPr>
            <a:r>
              <a:rPr lang="en-US" sz="14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2329677" cy="369332"/>
          </a:xfrm>
          <a:prstGeom prst="rect">
            <a:avLst/>
          </a:prstGeom>
          <a:noFill/>
        </p:spPr>
        <p:txBody>
          <a:bodyPr wrap="none" rtlCol="0">
            <a:spAutoFit/>
          </a:bodyPr>
          <a:lstStyle/>
          <a:p>
            <a:r>
              <a:rPr lang="en-US" u="sng"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90906" cy="1815882"/>
          </a:xfrm>
          <a:prstGeom prst="rect">
            <a:avLst/>
          </a:prstGeom>
          <a:noFill/>
        </p:spPr>
        <p:txBody>
          <a:bodyPr wrap="square" rtlCol="0">
            <a:spAutoFit/>
          </a:bodyPr>
          <a:lstStyle/>
          <a:p>
            <a:r>
              <a:rPr lang="en-US" sz="1400" b="1" dirty="0"/>
              <a:t>Listwise Deletion</a:t>
            </a:r>
            <a:r>
              <a:rPr lang="en-US" sz="1400" dirty="0"/>
              <a:t>: 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2"/>
            <a:ext cx="9810023" cy="95410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xmlns="">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5" y="4794436"/>
                <a:ext cx="64823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Imputing the data using multiple imputation</a:t>
                </a:r>
              </a:p>
              <a:p>
                <a:pPr marL="800100" lvl="1" indent="-342900">
                  <a:buFont typeface="+mj-lt"/>
                  <a:buAutoNum type="arabicPeriod"/>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=1</m:t>
                    </m:r>
                  </m:oMath>
                </a14:m>
                <a:endParaRPr lang="en-US" sz="1400" dirty="0"/>
              </a:p>
              <a:p>
                <a:pPr marL="800100" lvl="1" indent="-342900">
                  <a:buFont typeface="+mj-lt"/>
                  <a:buAutoNum type="arabicPeriod"/>
                </a:pPr>
                <a:r>
                  <a:rPr lang="en-US" sz="1400" dirty="0"/>
                  <a:t>Measure the performance and statistical validity of the newly minted dataset</a:t>
                </a:r>
              </a:p>
              <a:p>
                <a:pPr marL="800100" lvl="1" indent="-342900">
                  <a:buFont typeface="+mj-lt"/>
                  <a:buAutoNum type="arabicPeriod"/>
                </a:pPr>
                <a:r>
                  <a:rPr lang="en-US" sz="1400" dirty="0"/>
                  <a:t>Repeat 1-4 for lots of iterations (</a:t>
                </a:r>
                <a:r>
                  <a:rPr lang="en-US" sz="1400" i="1" dirty="0"/>
                  <a:t>n = 1000</a:t>
                </a:r>
                <a:r>
                  <a:rPr lang="en-US" sz="1400" dirty="0"/>
                  <a:t>)</a:t>
                </a:r>
              </a:p>
              <a:p>
                <a:pPr marL="800100" lvl="1" indent="-342900">
                  <a:buFont typeface="+mj-lt"/>
                  <a:buAutoNum type="arabicPeriod"/>
                </a:pPr>
                <a:r>
                  <a:rPr lang="en-US" sz="1400" dirty="0"/>
                  <a:t>Pool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p:txBody>
          </p:sp>
        </mc:Choice>
        <mc:Fallback xmlns="">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5" y="4794436"/>
                <a:ext cx="6482330" cy="2677656"/>
              </a:xfrm>
              <a:prstGeom prst="rect">
                <a:avLst/>
              </a:prstGeom>
              <a:blipFill>
                <a:blip r:embed="rId8"/>
                <a:stretch>
                  <a:fillRect l="-196" t="-472"/>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356045" y="4256153"/>
            <a:ext cx="1151277" cy="369332"/>
          </a:xfrm>
          <a:prstGeom prst="rect">
            <a:avLst/>
          </a:prstGeom>
          <a:noFill/>
        </p:spPr>
        <p:txBody>
          <a:bodyPr wrap="none" rtlCol="0">
            <a:spAutoFit/>
          </a:bodyPr>
          <a:lstStyle/>
          <a:p>
            <a:r>
              <a:rPr lang="en-US"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335022" y="3388662"/>
            <a:ext cx="1236300" cy="369332"/>
          </a:xfrm>
          <a:prstGeom prst="rect">
            <a:avLst/>
          </a:prstGeom>
          <a:noFill/>
        </p:spPr>
        <p:txBody>
          <a:bodyPr wrap="none" rtlCol="0">
            <a:spAutoFit/>
          </a:bodyPr>
          <a:lstStyle/>
          <a:p>
            <a:r>
              <a:rPr lang="en-US"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355278212"/>
              </p:ext>
            </p:extLst>
          </p:nvPr>
        </p:nvGraphicFramePr>
        <p:xfrm>
          <a:off x="11597939" y="7381307"/>
          <a:ext cx="6939820" cy="2417712"/>
        </p:xfrm>
        <a:graphic>
          <a:graphicData uri="http://schemas.openxmlformats.org/drawingml/2006/table">
            <a:tbl>
              <a:tblPr firstRow="1" bandRow="1">
                <a:tableStyleId>{5C22544A-7EE6-4342-B048-85BDC9FD1C3A}</a:tableStyleId>
              </a:tblPr>
              <a:tblGrid>
                <a:gridCol w="1387964">
                  <a:extLst>
                    <a:ext uri="{9D8B030D-6E8A-4147-A177-3AD203B41FA5}">
                      <a16:colId xmlns:a16="http://schemas.microsoft.com/office/drawing/2014/main" val="2639204986"/>
                    </a:ext>
                  </a:extLst>
                </a:gridCol>
                <a:gridCol w="1387964">
                  <a:extLst>
                    <a:ext uri="{9D8B030D-6E8A-4147-A177-3AD203B41FA5}">
                      <a16:colId xmlns:a16="http://schemas.microsoft.com/office/drawing/2014/main" val="2690891796"/>
                    </a:ext>
                  </a:extLst>
                </a:gridCol>
                <a:gridCol w="1387964">
                  <a:extLst>
                    <a:ext uri="{9D8B030D-6E8A-4147-A177-3AD203B41FA5}">
                      <a16:colId xmlns:a16="http://schemas.microsoft.com/office/drawing/2014/main" val="3723378948"/>
                    </a:ext>
                  </a:extLst>
                </a:gridCol>
                <a:gridCol w="1387964">
                  <a:extLst>
                    <a:ext uri="{9D8B030D-6E8A-4147-A177-3AD203B41FA5}">
                      <a16:colId xmlns:a16="http://schemas.microsoft.com/office/drawing/2014/main" val="1498371569"/>
                    </a:ext>
                  </a:extLst>
                </a:gridCol>
                <a:gridCol w="1387964">
                  <a:extLst>
                    <a:ext uri="{9D8B030D-6E8A-4147-A177-3AD203B41FA5}">
                      <a16:colId xmlns:a16="http://schemas.microsoft.com/office/drawing/2014/main" val="889807820"/>
                    </a:ext>
                  </a:extLst>
                </a:gridCol>
              </a:tblGrid>
              <a:tr h="24763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a:t>Estimate</a:t>
                      </a:r>
                      <a:endParaRPr lang="en-US" sz="1400" dirty="0"/>
                    </a:p>
                  </a:txBody>
                  <a:tcPr marL="34290" marR="34290" marT="17145" marB="17145"/>
                </a:tc>
                <a:tc>
                  <a:txBody>
                    <a:bodyPr/>
                    <a:lstStyle/>
                    <a:p>
                      <a:r>
                        <a:rPr lang="en-US" sz="1400"/>
                        <a:t>Percent Bias</a:t>
                      </a:r>
                      <a:endParaRPr lang="en-US" sz="1400" dirty="0"/>
                    </a:p>
                  </a:txBody>
                  <a:tcPr marL="34290" marR="34290" marT="17145" marB="17145"/>
                </a:tc>
                <a:tc>
                  <a:txBody>
                    <a:bodyPr/>
                    <a:lstStyle/>
                    <a:p>
                      <a:r>
                        <a:rPr lang="en-US" sz="1400"/>
                        <a:t>Coverage Rate</a:t>
                      </a:r>
                      <a:endParaRPr lang="en-US" sz="1400" dirty="0"/>
                    </a:p>
                  </a:txBody>
                  <a:tcPr marL="34290" marR="34290" marT="17145" marB="17145"/>
                </a:tc>
                <a:tc>
                  <a:txBody>
                    <a:bodyPr/>
                    <a:lstStyle/>
                    <a:p>
                      <a:r>
                        <a:rPr lang="en-US" sz="1400" dirty="0"/>
                        <a:t>Average Width</a:t>
                      </a:r>
                    </a:p>
                  </a:txBody>
                  <a:tcPr marL="34290" marR="34290" marT="17145" marB="17145"/>
                </a:tc>
                <a:extLst>
                  <a:ext uri="{0D108BD9-81ED-4DB2-BD59-A6C34878D82A}">
                    <a16:rowId xmlns:a16="http://schemas.microsoft.com/office/drawing/2014/main" val="1025636070"/>
                  </a:ext>
                </a:extLst>
              </a:tr>
              <a:tr h="247639">
                <a:tc>
                  <a:txBody>
                    <a:bodyPr/>
                    <a:lstStyle/>
                    <a:p>
                      <a:r>
                        <a:rPr lang="en-US" sz="1400" dirty="0"/>
                        <a:t>MCAR</a:t>
                      </a:r>
                    </a:p>
                  </a:txBody>
                  <a:tcPr marL="34290" marR="34290" marT="17145" marB="17145">
                    <a:solidFill>
                      <a:schemeClr val="accent2"/>
                    </a:solidFill>
                  </a:tcPr>
                </a:tc>
                <a:tc>
                  <a:txBody>
                    <a:bodyPr/>
                    <a:lstStyle/>
                    <a:p>
                      <a:r>
                        <a:rPr lang="en-US" sz="1400" dirty="0"/>
                        <a:t>0.9779</a:t>
                      </a:r>
                    </a:p>
                  </a:txBody>
                  <a:tcPr marL="34290" marR="34290" marT="17145" marB="17145"/>
                </a:tc>
                <a:tc>
                  <a:txBody>
                    <a:bodyPr/>
                    <a:lstStyle/>
                    <a:p>
                      <a:r>
                        <a:rPr lang="en-US" sz="1400"/>
                        <a:t>2.209</a:t>
                      </a:r>
                      <a:endParaRPr lang="en-US" sz="1400" dirty="0"/>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47639">
                <a:tc>
                  <a:txBody>
                    <a:bodyPr/>
                    <a:lstStyle/>
                    <a:p>
                      <a:r>
                        <a:rPr lang="en-US" sz="1400" dirty="0"/>
                        <a:t>MAR-light</a:t>
                      </a:r>
                    </a:p>
                  </a:txBody>
                  <a:tcPr marL="34290" marR="34290" marT="17145" marB="17145">
                    <a:solidFill>
                      <a:schemeClr val="accent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464050">
                <a:tc>
                  <a:txBody>
                    <a:bodyPr/>
                    <a:lstStyle/>
                    <a:p>
                      <a:r>
                        <a:rPr lang="en-US" sz="1400"/>
                        <a:t>MAR-moderate</a:t>
                      </a:r>
                      <a:endParaRPr lang="en-US" sz="1400" dirty="0"/>
                    </a:p>
                  </a:txBody>
                  <a:tcPr marL="34290" marR="34290" marT="17145" marB="17145">
                    <a:solidFill>
                      <a:schemeClr val="accent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47639">
                <a:tc>
                  <a:txBody>
                    <a:bodyPr/>
                    <a:lstStyle/>
                    <a:p>
                      <a:r>
                        <a:rPr lang="en-US" sz="1400"/>
                        <a:t>MAR-heavy</a:t>
                      </a:r>
                      <a:endParaRPr lang="en-US" sz="1400" dirty="0"/>
                    </a:p>
                  </a:txBody>
                  <a:tcPr marL="34290" marR="34290" marT="17145" marB="17145">
                    <a:solidFill>
                      <a:schemeClr val="accent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47639">
                <a:tc>
                  <a:txBody>
                    <a:bodyPr/>
                    <a:lstStyle/>
                    <a:p>
                      <a:r>
                        <a:rPr lang="en-US" sz="1400"/>
                        <a:t>MNAR-light</a:t>
                      </a:r>
                      <a:endParaRPr lang="en-US" sz="1400" dirty="0"/>
                    </a:p>
                  </a:txBody>
                  <a:tcPr marL="34290" marR="34290" marT="17145" marB="17145">
                    <a:solidFill>
                      <a:schemeClr val="accent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467762">
                <a:tc>
                  <a:txBody>
                    <a:bodyPr/>
                    <a:lstStyle/>
                    <a:p>
                      <a:r>
                        <a:rPr lang="en-US" sz="1400"/>
                        <a:t>MNAR-moderate</a:t>
                      </a:r>
                      <a:endParaRPr lang="en-US" sz="1400" dirty="0"/>
                    </a:p>
                  </a:txBody>
                  <a:tcPr marL="34290" marR="34290" marT="17145" marB="17145">
                    <a:solidFill>
                      <a:schemeClr val="accent2"/>
                    </a:solidFill>
                  </a:tcPr>
                </a:tc>
                <a:tc>
                  <a:txBody>
                    <a:bodyPr/>
                    <a:lstStyle/>
                    <a:p>
                      <a:r>
                        <a:rPr lang="en-US" sz="1400" dirty="0"/>
                        <a:t>1.0262</a:t>
                      </a:r>
                    </a:p>
                  </a:txBody>
                  <a:tcPr marL="34290" marR="34290" marT="17145" marB="17145"/>
                </a:tc>
                <a:tc>
                  <a:txBody>
                    <a:bodyPr/>
                    <a:lstStyle/>
                    <a:p>
                      <a:r>
                        <a:rPr lang="en-US" sz="1400"/>
                        <a:t>2.615</a:t>
                      </a:r>
                      <a:endParaRPr lang="en-US" sz="1400" dirty="0"/>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247639">
                <a:tc>
                  <a:txBody>
                    <a:bodyPr/>
                    <a:lstStyle/>
                    <a:p>
                      <a:r>
                        <a:rPr lang="en-US" sz="1400"/>
                        <a:t>MNAR-heavy</a:t>
                      </a:r>
                      <a:endParaRPr lang="en-US" sz="1400" dirty="0"/>
                    </a:p>
                  </a:txBody>
                  <a:tcPr marL="34290" marR="34290" marT="17145" marB="17145">
                    <a:solidFill>
                      <a:schemeClr val="accent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375581" y="6794760"/>
            <a:ext cx="970650" cy="369332"/>
          </a:xfrm>
          <a:prstGeom prst="rect">
            <a:avLst/>
          </a:prstGeom>
          <a:noFill/>
        </p:spPr>
        <p:txBody>
          <a:bodyPr wrap="none" rtlCol="0">
            <a:spAutoFit/>
          </a:bodyPr>
          <a:lstStyle/>
          <a:p>
            <a:r>
              <a:rPr lang="en-US"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a:blip r:embed="rId9">
            <a:alphaModFix/>
          </a:blip>
          <a:stretch>
            <a:fillRect/>
          </a:stretch>
        </p:blipFill>
        <p:spPr>
          <a:xfrm>
            <a:off x="14610327" y="10183977"/>
            <a:ext cx="6372232" cy="3425761"/>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375581" y="13732309"/>
            <a:ext cx="142378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964692" y="14117289"/>
            <a:ext cx="80301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underlying your data, the quality of your imputations will vary significantly.</a:t>
            </a:r>
          </a:p>
          <a:p>
            <a:pPr marL="285750" indent="-285750">
              <a:buFont typeface="Arial" panose="020B0604020202020204" pitchFamily="34" charset="0"/>
              <a:buChar char="•"/>
            </a:pPr>
            <a:r>
              <a:rPr lang="en-US" dirty="0"/>
              <a:t>Bias and average confidence interval width tended to increase as the mechanism’s severity increased. </a:t>
            </a:r>
          </a:p>
          <a:p>
            <a:pPr marL="285750" indent="-285750">
              <a:buFont typeface="Arial" panose="020B0604020202020204" pitchFamily="34" charset="0"/>
              <a:buChar char="•"/>
            </a:pPr>
            <a:r>
              <a:rPr lang="en-US" dirty="0"/>
              <a:t>Although true MAR had the lowest average coverage rate, once we consider how MNAR had much larger confidence intervals, MNAR is clearly the worst at accurately estimating our parameter</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xmlns:a14="http://schemas.microsoft.com/office/drawing/2010/main">
        <mc:Choice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efficient, and statistically equivalent.</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Impute the data using multiple imputation, measuring the runtime</a:t>
                </a:r>
              </a:p>
              <a:p>
                <a:pPr marL="228600" indent="-228600">
                  <a:lnSpc>
                    <a:spcPct val="150000"/>
                  </a:lnSpc>
                  <a:buFont typeface="+mj-lt"/>
                  <a:buAutoNum type="arabicPeriod"/>
                </a:pPr>
                <a:r>
                  <a:rPr lang="en-US" sz="1400" dirty="0"/>
                  <a:t>Apply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xmlns="">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pic>
        <p:nvPicPr>
          <p:cNvPr id="867" name="Picture 866" descr="Table&#10;&#10;Description automatically generated">
            <a:extLst>
              <a:ext uri="{FF2B5EF4-FFF2-40B4-BE49-F238E27FC236}">
                <a16:creationId xmlns:a16="http://schemas.microsoft.com/office/drawing/2014/main" id="{0FE89693-49DA-98C1-1D30-55FE44F58A7D}"/>
              </a:ext>
            </a:extLst>
          </p:cNvPr>
          <p:cNvPicPr>
            <a:picLocks noChangeAspect="1"/>
          </p:cNvPicPr>
          <p:nvPr/>
        </p:nvPicPr>
        <p:blipFill>
          <a:blip r:embed="rId11"/>
          <a:stretch>
            <a:fillRect/>
          </a:stretch>
        </p:blipFill>
        <p:spPr>
          <a:xfrm>
            <a:off x="29703701" y="4647143"/>
            <a:ext cx="2434315" cy="1148012"/>
          </a:xfrm>
          <a:prstGeom prst="rect">
            <a:avLst/>
          </a:prstGeom>
        </p:spPr>
      </p:pic>
      <p:sp>
        <p:nvSpPr>
          <p:cNvPr id="868" name="TextBox 867">
            <a:extLst>
              <a:ext uri="{FF2B5EF4-FFF2-40B4-BE49-F238E27FC236}">
                <a16:creationId xmlns:a16="http://schemas.microsoft.com/office/drawing/2014/main" id="{9A3F0316-1FB1-716B-2FCC-B7CB21516AF9}"/>
              </a:ext>
            </a:extLst>
          </p:cNvPr>
          <p:cNvSpPr txBox="1"/>
          <p:nvPr/>
        </p:nvSpPr>
        <p:spPr>
          <a:xfrm>
            <a:off x="22488704" y="7754328"/>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538317" y="10810180"/>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xmlns="">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2"/>
                <a:stretch>
                  <a:fillRect l="-254" b="-1587"/>
                </a:stretch>
              </a:blipFill>
            </p:spPr>
            <p:txBody>
              <a:bodyPr/>
              <a:lstStyle/>
              <a:p>
                <a:r>
                  <a:rPr lang="en-US">
                    <a:noFill/>
                  </a:rPr>
                  <a:t> </a:t>
                </a:r>
              </a:p>
            </p:txBody>
          </p:sp>
        </mc:Fallback>
      </mc:AlternateContent>
      <p:pic>
        <p:nvPicPr>
          <p:cNvPr id="875" name="Picture 874" descr="Graphical user interface, text, application, email&#10;&#10;Description automatically generated">
            <a:extLst>
              <a:ext uri="{FF2B5EF4-FFF2-40B4-BE49-F238E27FC236}">
                <a16:creationId xmlns:a16="http://schemas.microsoft.com/office/drawing/2014/main" id="{2274BA73-27F7-8FAF-5352-B5B1C9F3E6E0}"/>
              </a:ext>
            </a:extLst>
          </p:cNvPr>
          <p:cNvPicPr>
            <a:picLocks noChangeAspect="1"/>
          </p:cNvPicPr>
          <p:nvPr/>
        </p:nvPicPr>
        <p:blipFill>
          <a:blip r:embed="rId13"/>
          <a:stretch>
            <a:fillRect/>
          </a:stretch>
        </p:blipFill>
        <p:spPr>
          <a:xfrm>
            <a:off x="26401328" y="6599168"/>
            <a:ext cx="1892300" cy="1029632"/>
          </a:xfrm>
          <a:prstGeom prst="rect">
            <a:avLst/>
          </a:prstGeom>
        </p:spPr>
      </p:pic>
      <p:pic>
        <p:nvPicPr>
          <p:cNvPr id="877" name="Picture 876" descr="Table&#10;&#10;Description automatically generated">
            <a:extLst>
              <a:ext uri="{FF2B5EF4-FFF2-40B4-BE49-F238E27FC236}">
                <a16:creationId xmlns:a16="http://schemas.microsoft.com/office/drawing/2014/main" id="{19793D02-8A5A-EA1E-90D7-182F01A721F0}"/>
              </a:ext>
            </a:extLst>
          </p:cNvPr>
          <p:cNvPicPr>
            <a:picLocks noChangeAspect="1"/>
          </p:cNvPicPr>
          <p:nvPr/>
        </p:nvPicPr>
        <p:blipFill>
          <a:blip r:embed="rId14"/>
          <a:stretch>
            <a:fillRect/>
          </a:stretch>
        </p:blipFill>
        <p:spPr>
          <a:xfrm>
            <a:off x="22870210" y="6599168"/>
            <a:ext cx="3213415" cy="104614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pic>
        <p:nvPicPr>
          <p:cNvPr id="880" name="Picture 879" descr="Table&#10;&#10;Description automatically generated">
            <a:extLst>
              <a:ext uri="{FF2B5EF4-FFF2-40B4-BE49-F238E27FC236}">
                <a16:creationId xmlns:a16="http://schemas.microsoft.com/office/drawing/2014/main" id="{C8807349-BCE2-1BE3-D2A5-601D38721901}"/>
              </a:ext>
            </a:extLst>
          </p:cNvPr>
          <p:cNvPicPr>
            <a:picLocks noChangeAspect="1"/>
          </p:cNvPicPr>
          <p:nvPr/>
        </p:nvPicPr>
        <p:blipFill>
          <a:blip r:embed="rId15"/>
          <a:stretch>
            <a:fillRect/>
          </a:stretch>
        </p:blipFill>
        <p:spPr>
          <a:xfrm>
            <a:off x="28611331" y="6607970"/>
            <a:ext cx="3477049" cy="1037344"/>
          </a:xfrm>
          <a:prstGeom prst="rect">
            <a:avLst/>
          </a:prstGeom>
        </p:spPr>
      </p:pic>
      <p:sp>
        <p:nvSpPr>
          <p:cNvPr id="881" name="TextBox 880">
            <a:extLst>
              <a:ext uri="{FF2B5EF4-FFF2-40B4-BE49-F238E27FC236}">
                <a16:creationId xmlns:a16="http://schemas.microsoft.com/office/drawing/2014/main" id="{7DF7A709-3FE6-C688-A059-79B505CB9076}"/>
              </a:ext>
            </a:extLst>
          </p:cNvPr>
          <p:cNvSpPr txBox="1"/>
          <p:nvPr/>
        </p:nvSpPr>
        <p:spPr>
          <a:xfrm>
            <a:off x="29295927" y="6164322"/>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xmlns:a14="http://schemas.microsoft.com/office/drawing/2010/main">
        <mc:Choice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7047377" cy="1178977"/>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solidFill>
                      <a:schemeClr val="accent2"/>
                    </a:solidFill>
                  </a:rPr>
                  <a:t>:</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xmlns="">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7047377" cy="1178977"/>
              </a:xfrm>
              <a:prstGeom prst="rect">
                <a:avLst/>
              </a:prstGeom>
              <a:blipFill>
                <a:blip r:embed="rId16"/>
                <a:stretch>
                  <a:fillRect l="-360" b="-4255"/>
                </a:stretch>
              </a:blipFill>
            </p:spPr>
            <p:txBody>
              <a:bodyPr/>
              <a:lstStyle/>
              <a:p>
                <a:r>
                  <a:rPr lang="en-US">
                    <a:noFill/>
                  </a:rPr>
                  <a:t> </a:t>
                </a:r>
              </a:p>
            </p:txBody>
          </p:sp>
        </mc:Fallback>
      </mc:AlternateContent>
      <p:grpSp>
        <p:nvGrpSpPr>
          <p:cNvPr id="886" name="Group 885">
            <a:extLst>
              <a:ext uri="{FF2B5EF4-FFF2-40B4-BE49-F238E27FC236}">
                <a16:creationId xmlns:a16="http://schemas.microsoft.com/office/drawing/2014/main" id="{ABF1A6BE-58CB-E9CB-BACA-DE6A62E81E73}"/>
              </a:ext>
            </a:extLst>
          </p:cNvPr>
          <p:cNvGrpSpPr/>
          <p:nvPr/>
        </p:nvGrpSpPr>
        <p:grpSpPr>
          <a:xfrm>
            <a:off x="29385962" y="8031498"/>
            <a:ext cx="2865243" cy="1095530"/>
            <a:chOff x="17773348" y="35135411"/>
            <a:chExt cx="4882079" cy="1606985"/>
          </a:xfrm>
        </p:grpSpPr>
        <p:pic>
          <p:nvPicPr>
            <p:cNvPr id="887" name="Picture 886" descr="Table, Excel&#10;&#10;Description automatically generated">
              <a:extLst>
                <a:ext uri="{FF2B5EF4-FFF2-40B4-BE49-F238E27FC236}">
                  <a16:creationId xmlns:a16="http://schemas.microsoft.com/office/drawing/2014/main" id="{AC213293-7F59-B87B-0D8A-2FDD8FED854D}"/>
                </a:ext>
              </a:extLst>
            </p:cNvPr>
            <p:cNvPicPr>
              <a:picLocks noChangeAspect="1"/>
            </p:cNvPicPr>
            <p:nvPr/>
          </p:nvPicPr>
          <p:blipFill rotWithShape="1">
            <a:blip r:embed="rId17"/>
            <a:srcRect l="149" t="42257" r="-1" b="33373"/>
            <a:stretch/>
          </p:blipFill>
          <p:spPr>
            <a:xfrm>
              <a:off x="17773348" y="35407434"/>
              <a:ext cx="4882079" cy="1334962"/>
            </a:xfrm>
            <a:prstGeom prst="rect">
              <a:avLst/>
            </a:prstGeom>
          </p:spPr>
        </p:pic>
        <p:pic>
          <p:nvPicPr>
            <p:cNvPr id="888" name="Picture 887">
              <a:extLst>
                <a:ext uri="{FF2B5EF4-FFF2-40B4-BE49-F238E27FC236}">
                  <a16:creationId xmlns:a16="http://schemas.microsoft.com/office/drawing/2014/main" id="{EC7D255C-6564-32DE-B05D-93CB6DD27BD3}"/>
                </a:ext>
              </a:extLst>
            </p:cNvPr>
            <p:cNvPicPr>
              <a:picLocks noChangeAspect="1"/>
            </p:cNvPicPr>
            <p:nvPr/>
          </p:nvPicPr>
          <p:blipFill>
            <a:blip r:embed="rId18"/>
            <a:stretch>
              <a:fillRect/>
            </a:stretch>
          </p:blipFill>
          <p:spPr>
            <a:xfrm>
              <a:off x="17773348" y="35135411"/>
              <a:ext cx="4882079" cy="272023"/>
            </a:xfrm>
            <a:prstGeom prst="rect">
              <a:avLst/>
            </a:prstGeom>
          </p:spPr>
        </p:pic>
      </p:grpSp>
      <p:sp>
        <p:nvSpPr>
          <p:cNvPr id="889" name="TextBox 888">
            <a:extLst>
              <a:ext uri="{FF2B5EF4-FFF2-40B4-BE49-F238E27FC236}">
                <a16:creationId xmlns:a16="http://schemas.microsoft.com/office/drawing/2014/main" id="{9FB99765-383D-2A13-C580-CF8CEE7DB045}"/>
              </a:ext>
            </a:extLst>
          </p:cNvPr>
          <p:cNvSpPr txBox="1"/>
          <p:nvPr/>
        </p:nvSpPr>
        <p:spPr>
          <a:xfrm>
            <a:off x="23561139" y="918721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295927" y="91863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0" name="Picture 899" descr="Table&#10;&#10;Description automatically generated">
            <a:extLst>
              <a:ext uri="{FF2B5EF4-FFF2-40B4-BE49-F238E27FC236}">
                <a16:creationId xmlns:a16="http://schemas.microsoft.com/office/drawing/2014/main" id="{EB4D3757-9465-86F7-30F8-3A0B862DE256}"/>
              </a:ext>
            </a:extLst>
          </p:cNvPr>
          <p:cNvPicPr>
            <a:picLocks/>
          </p:cNvPicPr>
          <p:nvPr/>
        </p:nvPicPr>
        <p:blipFill>
          <a:blip r:embed="rId19"/>
          <a:stretch>
            <a:fillRect/>
          </a:stretch>
        </p:blipFill>
        <p:spPr>
          <a:xfrm>
            <a:off x="28612791" y="13026709"/>
            <a:ext cx="3209544" cy="973629"/>
          </a:xfrm>
          <a:prstGeom prst="rect">
            <a:avLst/>
          </a:prstGeom>
        </p:spPr>
      </p:pic>
      <p:pic>
        <p:nvPicPr>
          <p:cNvPr id="902" name="Picture 901" descr="Table&#10;&#10;Description automatically generated">
            <a:extLst>
              <a:ext uri="{FF2B5EF4-FFF2-40B4-BE49-F238E27FC236}">
                <a16:creationId xmlns:a16="http://schemas.microsoft.com/office/drawing/2014/main" id="{0FB3E776-D96E-78E2-94E7-E2329BE5B600}"/>
              </a:ext>
            </a:extLst>
          </p:cNvPr>
          <p:cNvPicPr>
            <a:picLocks/>
          </p:cNvPicPr>
          <p:nvPr/>
        </p:nvPicPr>
        <p:blipFill>
          <a:blip r:embed="rId20"/>
          <a:stretch>
            <a:fillRect/>
          </a:stretch>
        </p:blipFill>
        <p:spPr>
          <a:xfrm>
            <a:off x="22870359" y="13056128"/>
            <a:ext cx="3213266" cy="944210"/>
          </a:xfrm>
          <a:prstGeom prst="rect">
            <a:avLst/>
          </a:prstGeom>
        </p:spPr>
      </p:pic>
      <p:pic>
        <p:nvPicPr>
          <p:cNvPr id="904" name="Picture 903" descr="Graphical user interface, text, application&#10;&#10;Description automatically generated">
            <a:extLst>
              <a:ext uri="{FF2B5EF4-FFF2-40B4-BE49-F238E27FC236}">
                <a16:creationId xmlns:a16="http://schemas.microsoft.com/office/drawing/2014/main" id="{555E8375-8BDB-E5AA-AF1B-0681159046BD}"/>
              </a:ext>
            </a:extLst>
          </p:cNvPr>
          <p:cNvPicPr>
            <a:picLocks noChangeAspect="1"/>
          </p:cNvPicPr>
          <p:nvPr/>
        </p:nvPicPr>
        <p:blipFill>
          <a:blip r:embed="rId21"/>
          <a:stretch>
            <a:fillRect/>
          </a:stretch>
        </p:blipFill>
        <p:spPr>
          <a:xfrm>
            <a:off x="26419882" y="13057477"/>
            <a:ext cx="1955800" cy="942861"/>
          </a:xfrm>
          <a:prstGeom prst="rect">
            <a:avLst/>
          </a:prstGeom>
        </p:spPr>
      </p:pic>
      <p:pic>
        <p:nvPicPr>
          <p:cNvPr id="908" name="Picture 907" descr="Table&#10;&#10;Description automatically generated">
            <a:extLst>
              <a:ext uri="{FF2B5EF4-FFF2-40B4-BE49-F238E27FC236}">
                <a16:creationId xmlns:a16="http://schemas.microsoft.com/office/drawing/2014/main" id="{C4ADF9D7-DFDD-9AF5-6AE2-3BC10DC30C2F}"/>
              </a:ext>
            </a:extLst>
          </p:cNvPr>
          <p:cNvPicPr>
            <a:picLocks noChangeAspect="1"/>
          </p:cNvPicPr>
          <p:nvPr/>
        </p:nvPicPr>
        <p:blipFill>
          <a:blip r:embed="rId22"/>
          <a:stretch>
            <a:fillRect/>
          </a:stretch>
        </p:blipFill>
        <p:spPr>
          <a:xfrm>
            <a:off x="28611332" y="9582695"/>
            <a:ext cx="3489035" cy="1051560"/>
          </a:xfrm>
          <a:prstGeom prst="rect">
            <a:avLst/>
          </a:prstGeom>
        </p:spPr>
      </p:pic>
      <p:pic>
        <p:nvPicPr>
          <p:cNvPr id="910" name="Picture 909" descr="Graphical user interface, text, application, email&#10;&#10;Description automatically generated">
            <a:extLst>
              <a:ext uri="{FF2B5EF4-FFF2-40B4-BE49-F238E27FC236}">
                <a16:creationId xmlns:a16="http://schemas.microsoft.com/office/drawing/2014/main" id="{C91C07D8-2937-C0E3-7C7A-0043312EED89}"/>
              </a:ext>
            </a:extLst>
          </p:cNvPr>
          <p:cNvPicPr>
            <a:picLocks noChangeAspect="1"/>
          </p:cNvPicPr>
          <p:nvPr/>
        </p:nvPicPr>
        <p:blipFill>
          <a:blip r:embed="rId23"/>
          <a:stretch>
            <a:fillRect/>
          </a:stretch>
        </p:blipFill>
        <p:spPr>
          <a:xfrm>
            <a:off x="26411365" y="9582695"/>
            <a:ext cx="1905000" cy="1049514"/>
          </a:xfrm>
          <a:prstGeom prst="rect">
            <a:avLst/>
          </a:prstGeom>
        </p:spPr>
      </p:pic>
      <p:pic>
        <p:nvPicPr>
          <p:cNvPr id="912" name="Picture 911" descr="Table&#10;&#10;Description automatically generated">
            <a:extLst>
              <a:ext uri="{FF2B5EF4-FFF2-40B4-BE49-F238E27FC236}">
                <a16:creationId xmlns:a16="http://schemas.microsoft.com/office/drawing/2014/main" id="{5840C2E2-D300-DE5B-525D-AF1ECA2CF98B}"/>
              </a:ext>
            </a:extLst>
          </p:cNvPr>
          <p:cNvPicPr>
            <a:picLocks noChangeAspect="1"/>
          </p:cNvPicPr>
          <p:nvPr/>
        </p:nvPicPr>
        <p:blipFill>
          <a:blip r:embed="rId24"/>
          <a:stretch>
            <a:fillRect/>
          </a:stretch>
        </p:blipFill>
        <p:spPr>
          <a:xfrm>
            <a:off x="22870211" y="9582695"/>
            <a:ext cx="3213415" cy="1049514"/>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356722" y="126791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25"/>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52702" y="14111171"/>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1255498123"/>
              </p:ext>
            </p:extLst>
          </p:nvPr>
        </p:nvGraphicFramePr>
        <p:xfrm>
          <a:off x="29570084" y="14319468"/>
          <a:ext cx="2809384" cy="1579932"/>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52704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1400" dirty="0"/>
                        <a:t>Runtime Ratio (LD/MI)</a:t>
                      </a:r>
                    </a:p>
                  </a:txBody>
                  <a:tcPr marL="34290" marR="34290" marT="17145" marB="17145"/>
                </a:tc>
                <a:extLst>
                  <a:ext uri="{0D108BD9-81ED-4DB2-BD59-A6C34878D82A}">
                    <a16:rowId xmlns:a16="http://schemas.microsoft.com/office/drawing/2014/main" val="47882385"/>
                  </a:ext>
                </a:extLst>
              </a:tr>
              <a:tr h="350961">
                <a:tc>
                  <a:txBody>
                    <a:bodyPr/>
                    <a:lstStyle/>
                    <a:p>
                      <a:r>
                        <a:rPr lang="en-US" sz="1400" dirty="0"/>
                        <a:t>Case 1</a:t>
                      </a:r>
                    </a:p>
                  </a:txBody>
                  <a:tcPr marL="34290" marR="34290" marT="17145" marB="17145">
                    <a:solidFill>
                      <a:schemeClr val="accent2"/>
                    </a:solidFill>
                  </a:tcPr>
                </a:tc>
                <a:tc>
                  <a:txBody>
                    <a:bodyPr/>
                    <a:lstStyle/>
                    <a:p>
                      <a:r>
                        <a:rPr lang="en-US" sz="1400" dirty="0"/>
                        <a:t>~12x faster</a:t>
                      </a:r>
                    </a:p>
                  </a:txBody>
                  <a:tcPr marL="34290" marR="34290" marT="17145" marB="17145"/>
                </a:tc>
                <a:extLst>
                  <a:ext uri="{0D108BD9-81ED-4DB2-BD59-A6C34878D82A}">
                    <a16:rowId xmlns:a16="http://schemas.microsoft.com/office/drawing/2014/main" val="1029343939"/>
                  </a:ext>
                </a:extLst>
              </a:tr>
              <a:tr h="350961">
                <a:tc>
                  <a:txBody>
                    <a:bodyPr/>
                    <a:lstStyle/>
                    <a:p>
                      <a:r>
                        <a:rPr lang="en-US" sz="1400" dirty="0"/>
                        <a:t>Case 2</a:t>
                      </a:r>
                    </a:p>
                  </a:txBody>
                  <a:tcPr marL="34290" marR="34290" marT="17145" marB="17145">
                    <a:solidFill>
                      <a:schemeClr val="accent2"/>
                    </a:solidFill>
                  </a:tcPr>
                </a:tc>
                <a:tc>
                  <a:txBody>
                    <a:bodyPr/>
                    <a:lstStyle/>
                    <a:p>
                      <a:r>
                        <a:rPr lang="en-US" sz="1400" dirty="0"/>
                        <a:t>~13x faster</a:t>
                      </a:r>
                    </a:p>
                  </a:txBody>
                  <a:tcPr marL="34290" marR="34290" marT="17145" marB="17145"/>
                </a:tc>
                <a:extLst>
                  <a:ext uri="{0D108BD9-81ED-4DB2-BD59-A6C34878D82A}">
                    <a16:rowId xmlns:a16="http://schemas.microsoft.com/office/drawing/2014/main" val="81840052"/>
                  </a:ext>
                </a:extLst>
              </a:tr>
              <a:tr h="350961">
                <a:tc>
                  <a:txBody>
                    <a:bodyPr/>
                    <a:lstStyle/>
                    <a:p>
                      <a:r>
                        <a:rPr lang="en-US" sz="1400" dirty="0"/>
                        <a:t>Case 3</a:t>
                      </a:r>
                    </a:p>
                  </a:txBody>
                  <a:tcPr marL="34290" marR="34290" marT="17145" marB="17145">
                    <a:solidFill>
                      <a:schemeClr val="accent2"/>
                    </a:solidFill>
                  </a:tcPr>
                </a:tc>
                <a:tc>
                  <a:txBody>
                    <a:bodyPr/>
                    <a:lstStyle/>
                    <a:p>
                      <a:r>
                        <a:rPr lang="en-US" sz="1400" dirty="0"/>
                        <a:t>~50x faster</a:t>
                      </a:r>
                    </a:p>
                  </a:txBody>
                  <a:tcPr marL="34290" marR="34290" marT="17145" marB="17145"/>
                </a:tc>
                <a:extLst>
                  <a:ext uri="{0D108BD9-81ED-4DB2-BD59-A6C34878D82A}">
                    <a16:rowId xmlns:a16="http://schemas.microsoft.com/office/drawing/2014/main" val="239775130"/>
                  </a:ext>
                </a:extLst>
              </a:tr>
            </a:tbl>
          </a:graphicData>
        </a:graphic>
      </p:graphicFrame>
    </p:spTree>
    <p:extLst>
      <p:ext uri="{BB962C8B-B14F-4D97-AF65-F5344CB8AC3E}">
        <p14:creationId xmlns:p14="http://schemas.microsoft.com/office/powerpoint/2010/main" val="323128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2412557" y="1506250"/>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379462" y="6070937"/>
            <a:ext cx="10058400" cy="100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1307BA7-E164-3AA0-EBCC-46A81AD53AD7}"/>
              </a:ext>
            </a:extLst>
          </p:cNvPr>
          <p:cNvSpPr txBox="1"/>
          <p:nvPr/>
        </p:nvSpPr>
        <p:spPr>
          <a:xfrm>
            <a:off x="22718427" y="11506759"/>
            <a:ext cx="3158237" cy="830997"/>
          </a:xfrm>
          <a:prstGeom prst="rect">
            <a:avLst/>
          </a:prstGeom>
          <a:noFill/>
        </p:spPr>
        <p:txBody>
          <a:bodyPr wrap="none" rtlCol="0">
            <a:spAutoFit/>
          </a:bodyPr>
          <a:lstStyle/>
          <a:p>
            <a:r>
              <a:rPr lang="en-US" sz="4800" dirty="0"/>
              <a:t>Conclusions</a:t>
            </a:r>
          </a:p>
        </p:txBody>
      </p:sp>
      <p:sp>
        <p:nvSpPr>
          <p:cNvPr id="40" name="TextBox 39">
            <a:extLst>
              <a:ext uri="{FF2B5EF4-FFF2-40B4-BE49-F238E27FC236}">
                <a16:creationId xmlns:a16="http://schemas.microsoft.com/office/drawing/2014/main" id="{18D9E7AB-4689-6F53-0AE0-AF964B52D6C1}"/>
              </a:ext>
            </a:extLst>
          </p:cNvPr>
          <p:cNvSpPr txBox="1"/>
          <p:nvPr/>
        </p:nvSpPr>
        <p:spPr>
          <a:xfrm>
            <a:off x="23480078" y="12847919"/>
            <a:ext cx="4793172" cy="830997"/>
          </a:xfrm>
          <a:prstGeom prst="rect">
            <a:avLst/>
          </a:prstGeom>
          <a:noFill/>
        </p:spPr>
        <p:txBody>
          <a:bodyPr wrap="none" rtlCol="0">
            <a:spAutoFit/>
          </a:bodyPr>
          <a:lstStyle/>
          <a:p>
            <a:r>
              <a:rPr lang="en-US" sz="4800" dirty="0"/>
              <a:t>Acknowledgments</a:t>
            </a:r>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3277869"/>
            <a:ext cx="10098272" cy="584775"/>
          </a:xfrm>
          <a:prstGeom prst="rect">
            <a:avLst/>
          </a:prstGeom>
          <a:noFill/>
        </p:spPr>
        <p:txBody>
          <a:bodyPr wrap="square">
            <a:spAutoFit/>
          </a:bodyPr>
          <a:lstStyle/>
          <a:p>
            <a:pPr fontAlgn="base"/>
            <a:r>
              <a:rPr lang="en-US" sz="1600" dirty="0">
                <a:solidFill>
                  <a:srgbClr val="333333"/>
                </a:solidFill>
                <a:latin typeface="Times New Roman" panose="02020603050405020304" pitchFamily="18" charset="0"/>
                <a:cs typeface="Times New Roman" panose="02020603050405020304" pitchFamily="18" charset="0"/>
              </a:rPr>
              <a:t>Analyzing </a:t>
            </a:r>
            <a:r>
              <a:rPr lang="en-US" sz="16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Designing</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R simulations </a:t>
            </a:r>
            <a:r>
              <a:rPr lang="en-US" sz="16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a:t>
            </a:r>
            <a:r>
              <a:rPr lang="en-US" altLang="ja-JP" sz="4000" b="1" dirty="0">
                <a:solidFill>
                  <a:schemeClr val="bg1"/>
                </a:solidFill>
                <a:latin typeface="Helvetica Neue" charset="0"/>
                <a:ea typeface="Helvetica Neue" charset="0"/>
                <a:cs typeface="Helvetica Neue" charset="0"/>
              </a:rPr>
              <a:t>Abstract</a:t>
            </a:r>
            <a:endParaRPr kumimoji="1" lang="ja-JP" altLang="en-US" sz="48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379462" y="5231354"/>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Introduction</a:t>
            </a:r>
            <a:endParaRPr kumimoji="1" lang="ja-JP" altLang="en-US" sz="48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6927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1</a:t>
            </a:r>
            <a:endParaRPr kumimoji="1" lang="ja-JP" altLang="en-US" sz="4800" b="1" dirty="0">
              <a:solidFill>
                <a:schemeClr val="bg1"/>
              </a:solidFill>
              <a:latin typeface="Helvetica Neue" charset="0"/>
              <a:ea typeface="Helvetica Neue" charset="0"/>
              <a:cs typeface="Helvetica Neue"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2</a:t>
            </a:r>
            <a:endParaRPr kumimoji="1" lang="ja-JP" altLang="en-US" sz="4800" b="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643629" y="6107892"/>
            <a:ext cx="2501198" cy="646331"/>
          </a:xfrm>
          <a:prstGeom prst="rect">
            <a:avLst/>
          </a:prstGeom>
          <a:noFill/>
        </p:spPr>
        <p:txBody>
          <a:bodyPr wrap="none" rtlCol="0">
            <a:spAutoFit/>
          </a:bodyPr>
          <a:lstStyle/>
          <a:p>
            <a:r>
              <a:rPr lang="en-US" sz="3600" b="1"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522483" y="8990752"/>
            <a:ext cx="4515716" cy="646331"/>
          </a:xfrm>
          <a:prstGeom prst="rect">
            <a:avLst/>
          </a:prstGeom>
          <a:noFill/>
        </p:spPr>
        <p:txBody>
          <a:bodyPr wrap="square" rtlCol="0">
            <a:spAutoFit/>
          </a:bodyPr>
          <a:lstStyle/>
          <a:p>
            <a:r>
              <a:rPr lang="en-US" sz="3600" b="1"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593144" y="6682428"/>
            <a:ext cx="9810022" cy="2308324"/>
          </a:xfrm>
          <a:prstGeom prst="rect">
            <a:avLst/>
          </a:prstGeom>
          <a:noFill/>
        </p:spPr>
        <p:txBody>
          <a:bodyPr wrap="square" rtlCol="0">
            <a:spAutoFit/>
          </a:bodyPr>
          <a:lstStyle/>
          <a:p>
            <a:pPr marL="214307" indent="-214307">
              <a:buFont typeface="Arial" panose="020B0604020202020204" pitchFamily="34" charset="0"/>
              <a:buChar char="•"/>
            </a:pPr>
            <a:r>
              <a:rPr lang="en-US" sz="2800" dirty="0"/>
              <a:t>Missing data everywhere in the real world but often troublesome &amp; swept under the rug.</a:t>
            </a:r>
          </a:p>
          <a:p>
            <a:pPr marL="214307" indent="-214307">
              <a:buFont typeface="Arial" panose="020B0604020202020204" pitchFamily="34" charset="0"/>
              <a:buChar char="•"/>
            </a:pPr>
            <a:r>
              <a:rPr lang="en-US" sz="2800" dirty="0"/>
              <a:t>Look into modern imputation techniques &amp; their pros/cons</a:t>
            </a:r>
          </a:p>
          <a:p>
            <a:pPr marL="671507" lvl="1" indent="-214307">
              <a:buFont typeface="Arial" panose="020B0604020202020204" pitchFamily="34" charset="0"/>
              <a:buChar char="•"/>
            </a:pPr>
            <a:r>
              <a:rPr lang="en-US" sz="2800" dirty="0"/>
              <a:t>Specifically, runtime and how to optimize it without sacrificing bias, error, and other performance measures</a:t>
            </a:r>
            <a:r>
              <a:rPr lang="en-US" sz="3200" dirty="0"/>
              <a:t>.</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522483" y="9527486"/>
            <a:ext cx="4520020" cy="584775"/>
          </a:xfrm>
          <a:prstGeom prst="rect">
            <a:avLst/>
          </a:prstGeom>
          <a:noFill/>
        </p:spPr>
        <p:txBody>
          <a:bodyPr wrap="none" rtlCol="0">
            <a:spAutoFit/>
          </a:bodyPr>
          <a:lstStyle/>
          <a:p>
            <a:r>
              <a:rPr lang="en-US" sz="3200"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11316105" y="3381752"/>
            <a:ext cx="3999428" cy="584775"/>
          </a:xfrm>
          <a:prstGeom prst="rect">
            <a:avLst/>
          </a:prstGeom>
          <a:noFill/>
        </p:spPr>
        <p:txBody>
          <a:bodyPr wrap="none" rtlCol="0">
            <a:spAutoFit/>
          </a:bodyPr>
          <a:lstStyle/>
          <a:p>
            <a:r>
              <a:rPr lang="en-US" sz="3200"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593144" y="10042296"/>
            <a:ext cx="9631373" cy="1200329"/>
          </a:xfrm>
          <a:prstGeom prst="rect">
            <a:avLst/>
          </a:prstGeom>
          <a:noFill/>
        </p:spPr>
        <p:txBody>
          <a:bodyPr wrap="square" rtlCol="0">
            <a:spAutoFit/>
          </a:bodyPr>
          <a:lstStyle/>
          <a:p>
            <a:r>
              <a:rPr lang="en-US" sz="2400" b="1" dirty="0"/>
              <a:t>MCAR</a:t>
            </a:r>
            <a:r>
              <a:rPr lang="en-US" sz="2400" dirty="0"/>
              <a:t>: Probability of missingness for data points in a dataset is constant.</a:t>
            </a:r>
          </a:p>
          <a:p>
            <a:pPr marL="385763" lvl="1" indent="-214313">
              <a:buFont typeface="Arial" panose="020B0604020202020204" pitchFamily="34" charset="0"/>
              <a:buChar char="•"/>
            </a:pPr>
            <a:r>
              <a:rPr lang="en-US" sz="2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522482" y="11168159"/>
            <a:ext cx="10003405" cy="2308324"/>
          </a:xfrm>
          <a:prstGeom prst="rect">
            <a:avLst/>
          </a:prstGeom>
          <a:noFill/>
        </p:spPr>
        <p:txBody>
          <a:bodyPr wrap="square" rtlCol="0">
            <a:spAutoFit/>
          </a:bodyPr>
          <a:lstStyle/>
          <a:p>
            <a:r>
              <a:rPr lang="en-US" sz="2400" b="1" dirty="0"/>
              <a:t>MAR</a:t>
            </a:r>
            <a:r>
              <a:rPr lang="en-US" sz="2400" dirty="0"/>
              <a:t>: Probability of missingness is dependent on some observed variable of the dataset.</a:t>
            </a:r>
          </a:p>
          <a:p>
            <a:pPr marL="300038" lvl="1" indent="-128588">
              <a:buFont typeface="Arial" panose="020B0604020202020204" pitchFamily="34" charset="0"/>
              <a:buChar char="•"/>
            </a:pPr>
            <a:r>
              <a:rPr lang="en-US" sz="2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2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467486" y="13181331"/>
            <a:ext cx="9970376" cy="3046988"/>
          </a:xfrm>
          <a:prstGeom prst="rect">
            <a:avLst/>
          </a:prstGeom>
          <a:noFill/>
        </p:spPr>
        <p:txBody>
          <a:bodyPr wrap="square" rtlCol="0">
            <a:spAutoFit/>
          </a:bodyPr>
          <a:lstStyle/>
          <a:p>
            <a:r>
              <a:rPr lang="en-US" sz="2400" b="1" dirty="0"/>
              <a:t>MNAR</a:t>
            </a:r>
            <a:r>
              <a:rPr lang="en-US" sz="2400" dirty="0"/>
              <a:t>: Probability of missingness dependent on true value of the data point.</a:t>
            </a:r>
          </a:p>
          <a:p>
            <a:r>
              <a:rPr lang="en-US" sz="2400" dirty="0"/>
              <a:t>	• Due to a system failure, the instructor loses all the students’ marks. The instructor requests the students to calculate and share their final marks to the instructor. If they don’t, the instructor will input that they got a B. </a:t>
            </a:r>
          </a:p>
          <a:p>
            <a:r>
              <a:rPr lang="en-US" sz="2400" b="1" dirty="0"/>
              <a:t>		– </a:t>
            </a:r>
            <a:r>
              <a:rPr lang="en-US" sz="2400" dirty="0"/>
              <a:t>If a student’s true mark is an A, they are 90% likely to state their true mark. </a:t>
            </a:r>
          </a:p>
          <a:p>
            <a:r>
              <a:rPr lang="en-US" sz="2400" b="1" dirty="0"/>
              <a:t>	– </a:t>
            </a:r>
            <a:r>
              <a:rPr lang="en-US" sz="2400" dirty="0"/>
              <a:t>If a student’s true mark is a C, they are 50% likely to state their true mark. </a:t>
            </a:r>
          </a:p>
          <a:p>
            <a:pPr marL="128588" indent="-128588">
              <a:buFont typeface="Arial" panose="020B0604020202020204" pitchFamily="34" charset="0"/>
              <a:buChar char="•"/>
            </a:pPr>
            <a:endParaRPr lang="en-US" sz="2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11414562" y="3950989"/>
            <a:ext cx="9816797" cy="1200329"/>
          </a:xfrm>
          <a:prstGeom prst="rect">
            <a:avLst/>
          </a:prstGeom>
          <a:noFill/>
        </p:spPr>
        <p:txBody>
          <a:bodyPr wrap="square" rtlCol="0">
            <a:spAutoFit/>
          </a:bodyPr>
          <a:lstStyle/>
          <a:p>
            <a:r>
              <a:rPr lang="en-US" sz="2400" b="1" dirty="0"/>
              <a:t>Listwise Deletion</a:t>
            </a:r>
            <a:r>
              <a:rPr lang="en-US" sz="2400" dirty="0"/>
              <a:t>: Eliminates all observations containing ANY missing values in variables of interest</a:t>
            </a:r>
          </a:p>
          <a:p>
            <a:r>
              <a:rPr lang="en-US" sz="2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11414561" y="7360997"/>
            <a:ext cx="9816797" cy="2308324"/>
          </a:xfrm>
          <a:prstGeom prst="rect">
            <a:avLst/>
          </a:prstGeom>
          <a:noFill/>
        </p:spPr>
        <p:txBody>
          <a:bodyPr wrap="square" rtlCol="0">
            <a:spAutoFit/>
          </a:bodyPr>
          <a:lstStyle/>
          <a:p>
            <a:r>
              <a:rPr lang="en-US" sz="2400" b="1" dirty="0"/>
              <a:t>Multiple Imputation</a:t>
            </a:r>
            <a:r>
              <a:rPr lang="en-US" sz="2400" dirty="0"/>
              <a:t>:</a:t>
            </a:r>
          </a:p>
          <a:p>
            <a:pPr marL="342900" lvl="1" indent="-171450">
              <a:buFont typeface="+mj-lt"/>
              <a:buAutoNum type="arabicPeriod"/>
            </a:pPr>
            <a:r>
              <a:rPr lang="en-US" sz="2400" dirty="0"/>
              <a:t>Takes incomplete dataset and creates multiple copies of it.</a:t>
            </a:r>
          </a:p>
          <a:p>
            <a:pPr marL="342900" lvl="1" indent="-171450">
              <a:buFont typeface="+mj-lt"/>
              <a:buAutoNum type="arabicPeriod"/>
            </a:pPr>
            <a:r>
              <a:rPr lang="en-US" sz="2400" dirty="0"/>
              <a:t>Impute incomplete columns with plausible values through an iterative predictive method for each copy</a:t>
            </a:r>
          </a:p>
          <a:p>
            <a:pPr marL="342900" lvl="1" indent="-171450">
              <a:buFont typeface="+mj-lt"/>
              <a:buAutoNum type="arabicPeriod"/>
            </a:pPr>
            <a:r>
              <a:rPr lang="en-US" sz="2400" dirty="0"/>
              <a:t>Obtain estimate for parameter of interest for each copy</a:t>
            </a:r>
          </a:p>
          <a:p>
            <a:pPr marL="342900" lvl="1" indent="-171450">
              <a:buFont typeface="+mj-lt"/>
              <a:buAutoNum type="arabicPeriod"/>
            </a:pPr>
            <a:r>
              <a:rPr lang="en-US" sz="2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12412557" y="4806760"/>
            <a:ext cx="7780880" cy="2511181"/>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13027633" y="9706922"/>
            <a:ext cx="6118790" cy="3661714"/>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482736" y="6703193"/>
            <a:ext cx="9920430" cy="2232289"/>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152576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8"/>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62473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4"/>
            <a:ext cx="5486400" cy="821425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1" name="テキスト ボックス 16">
            <a:extLst>
              <a:ext uri="{FF2B5EF4-FFF2-40B4-BE49-F238E27FC236}">
                <a16:creationId xmlns:a16="http://schemas.microsoft.com/office/drawing/2014/main" id="{386854D3-7D08-0879-73AA-04A4F17B3B0F}"/>
              </a:ext>
            </a:extLst>
          </p:cNvPr>
          <p:cNvSpPr txBox="1"/>
          <p:nvPr/>
        </p:nvSpPr>
        <p:spPr>
          <a:xfrm>
            <a:off x="16790430" y="11295664"/>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782" name="正方形/長方形 12">
            <a:extLst>
              <a:ext uri="{FF2B5EF4-FFF2-40B4-BE49-F238E27FC236}">
                <a16:creationId xmlns:a16="http://schemas.microsoft.com/office/drawing/2014/main" id="{73528823-0EFF-2DD4-51F4-FE423F78CD13}"/>
              </a:ext>
            </a:extLst>
          </p:cNvPr>
          <p:cNvSpPr/>
          <p:nvPr/>
        </p:nvSpPr>
        <p:spPr>
          <a:xfrm>
            <a:off x="16790430" y="11713954"/>
            <a:ext cx="5486400" cy="202480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4" name="正方形/長方形 12">
            <a:extLst>
              <a:ext uri="{FF2B5EF4-FFF2-40B4-BE49-F238E27FC236}">
                <a16:creationId xmlns:a16="http://schemas.microsoft.com/office/drawing/2014/main" id="{FEF80A88-0A4F-DE1A-29B4-77535877ED58}"/>
              </a:ext>
            </a:extLst>
          </p:cNvPr>
          <p:cNvSpPr/>
          <p:nvPr/>
        </p:nvSpPr>
        <p:spPr>
          <a:xfrm>
            <a:off x="16790430" y="14312903"/>
            <a:ext cx="5486400" cy="137784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6" name="TextBox 785">
            <a:extLst>
              <a:ext uri="{FF2B5EF4-FFF2-40B4-BE49-F238E27FC236}">
                <a16:creationId xmlns:a16="http://schemas.microsoft.com/office/drawing/2014/main" id="{398780FF-D02B-D4C5-83F2-92417677B6CA}"/>
              </a:ext>
            </a:extLst>
          </p:cNvPr>
          <p:cNvSpPr txBox="1"/>
          <p:nvPr/>
        </p:nvSpPr>
        <p:spPr>
          <a:xfrm>
            <a:off x="16790430" y="14312904"/>
            <a:ext cx="6172200" cy="600164"/>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a:t>
            </a: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923330"/>
          </a:xfrm>
          <a:prstGeom prst="rect">
            <a:avLst/>
          </a:prstGeom>
          <a:noFill/>
        </p:spPr>
        <p:txBody>
          <a:bodyPr wrap="square" rtlCol="0">
            <a:spAutoFit/>
          </a:bodyPr>
          <a:lstStyle/>
          <a:p>
            <a:r>
              <a:rPr lang="en-US" sz="900" b="1" dirty="0"/>
              <a:t>MCAR</a:t>
            </a:r>
            <a:r>
              <a:rPr lang="en-US" sz="900" dirty="0"/>
              <a:t>: When probability of missingness for data points </a:t>
            </a:r>
          </a:p>
          <a:p>
            <a:r>
              <a:rPr lang="en-US" sz="900" dirty="0"/>
              <a:t>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843265" y="8806625"/>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843265" y="10640732"/>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853943" y="2600439"/>
            <a:ext cx="5359374" cy="600164"/>
          </a:xfrm>
          <a:prstGeom prst="rect">
            <a:avLst/>
          </a:prstGeom>
          <a:noFill/>
        </p:spPr>
        <p:txBody>
          <a:bodyPr wrap="square" rtlCol="0">
            <a:spAutoFit/>
          </a:bodyPr>
          <a:lstStyle/>
          <a:p>
            <a:r>
              <a:rPr lang="en-US" sz="1650" b="1" dirty="0"/>
              <a:t>1) Comparing multiple imputation under varying degrees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917479" y="8640388"/>
            <a:ext cx="5477910" cy="346249"/>
          </a:xfrm>
          <a:prstGeom prst="rect">
            <a:avLst/>
          </a:prstGeom>
          <a:noFill/>
        </p:spPr>
        <p:txBody>
          <a:bodyPr wrap="none" rtlCol="0">
            <a:spAutoFit/>
          </a:bodyPr>
          <a:lstStyle/>
          <a:p>
            <a:r>
              <a:rPr lang="en-US" sz="1650" b="1" dirty="0"/>
              <a:t>2) When Listwise Deletion Outperforms Multiple Imputation</a:t>
            </a:r>
          </a:p>
        </p:txBody>
      </p:sp>
      <p:sp>
        <p:nvSpPr>
          <p:cNvPr id="808" name="TextBox 807">
            <a:extLst>
              <a:ext uri="{FF2B5EF4-FFF2-40B4-BE49-F238E27FC236}">
                <a16:creationId xmlns:a16="http://schemas.microsoft.com/office/drawing/2014/main" id="{EE1388A2-0965-0538-5567-77409D1F0DA6}"/>
              </a:ext>
            </a:extLst>
          </p:cNvPr>
          <p:cNvSpPr txBox="1"/>
          <p:nvPr/>
        </p:nvSpPr>
        <p:spPr>
          <a:xfrm>
            <a:off x="16853944" y="3112076"/>
            <a:ext cx="1174937" cy="346249"/>
          </a:xfrm>
          <a:prstGeom prst="rect">
            <a:avLst/>
          </a:prstGeom>
          <a:noFill/>
        </p:spPr>
        <p:txBody>
          <a:bodyPr wrap="none" rtlCol="0">
            <a:spAutoFit/>
          </a:bodyPr>
          <a:lstStyle/>
          <a:p>
            <a:r>
              <a:rPr lang="en-US" sz="1650" b="1" dirty="0"/>
              <a:t>Simulation </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7103533" y="9035531"/>
            <a:ext cx="1737976" cy="392415"/>
          </a:xfrm>
          <a:prstGeom prst="rect">
            <a:avLst/>
          </a:prstGeom>
          <a:noFill/>
        </p:spPr>
        <p:txBody>
          <a:bodyPr wrap="none" rtlCol="0">
            <a:spAutoFit/>
          </a:bodyPr>
          <a:lstStyle/>
          <a:p>
            <a:r>
              <a:rPr lang="en-US" sz="1050" dirty="0"/>
              <a:t>Hypothesis 2a:</a:t>
            </a:r>
          </a:p>
          <a:p>
            <a:r>
              <a:rPr lang="en-US" sz="900" dirty="0"/>
              <a:t>Missing Data only in Response </a:t>
            </a:r>
            <a:r>
              <a:rPr lang="en-US" sz="900" i="1" dirty="0"/>
              <a:t>Y</a:t>
            </a:r>
            <a:r>
              <a:rPr lang="en-US" sz="900" dirty="0"/>
              <a:t>  </a:t>
            </a:r>
          </a:p>
        </p:txBody>
      </p:sp>
      <p:sp>
        <p:nvSpPr>
          <p:cNvPr id="811" name="TextBox 810">
            <a:extLst>
              <a:ext uri="{FF2B5EF4-FFF2-40B4-BE49-F238E27FC236}">
                <a16:creationId xmlns:a16="http://schemas.microsoft.com/office/drawing/2014/main" id="{1489ECAF-9B43-6FF4-B041-C06A564EDDB8}"/>
              </a:ext>
            </a:extLst>
          </p:cNvPr>
          <p:cNvSpPr txBox="1"/>
          <p:nvPr/>
        </p:nvSpPr>
        <p:spPr>
          <a:xfrm>
            <a:off x="17164523" y="9719201"/>
            <a:ext cx="797013" cy="253916"/>
          </a:xfrm>
          <a:prstGeom prst="rect">
            <a:avLst/>
          </a:prstGeom>
          <a:noFill/>
        </p:spPr>
        <p:txBody>
          <a:bodyPr wrap="none" rtlCol="0">
            <a:spAutoFit/>
          </a:bodyPr>
          <a:lstStyle/>
          <a:p>
            <a:r>
              <a:rPr lang="en-US" sz="1050" dirty="0"/>
              <a:t>Simulation </a:t>
            </a:r>
          </a:p>
        </p:txBody>
      </p:sp>
      <p:sp>
        <p:nvSpPr>
          <p:cNvPr id="812" name="TextBox 811">
            <a:extLst>
              <a:ext uri="{FF2B5EF4-FFF2-40B4-BE49-F238E27FC236}">
                <a16:creationId xmlns:a16="http://schemas.microsoft.com/office/drawing/2014/main" id="{90E3C054-9EDA-3CF8-E759-770A7E741DB7}"/>
              </a:ext>
            </a:extLst>
          </p:cNvPr>
          <p:cNvSpPr txBox="1"/>
          <p:nvPr/>
        </p:nvSpPr>
        <p:spPr>
          <a:xfrm>
            <a:off x="17175593" y="10486527"/>
            <a:ext cx="577402" cy="253916"/>
          </a:xfrm>
          <a:prstGeom prst="rect">
            <a:avLst/>
          </a:prstGeom>
          <a:noFill/>
        </p:spPr>
        <p:txBody>
          <a:bodyPr wrap="none" rtlCol="0">
            <a:spAutoFit/>
          </a:bodyPr>
          <a:lstStyle/>
          <a:p>
            <a:r>
              <a:rPr lang="en-US" sz="1050" dirty="0"/>
              <a:t>Results</a:t>
            </a:r>
          </a:p>
        </p:txBody>
      </p:sp>
      <p:sp>
        <p:nvSpPr>
          <p:cNvPr id="816" name="TextBox 815">
            <a:extLst>
              <a:ext uri="{FF2B5EF4-FFF2-40B4-BE49-F238E27FC236}">
                <a16:creationId xmlns:a16="http://schemas.microsoft.com/office/drawing/2014/main" id="{96398419-5594-B174-144C-44EC89DA800D}"/>
              </a:ext>
            </a:extLst>
          </p:cNvPr>
          <p:cNvSpPr txBox="1"/>
          <p:nvPr/>
        </p:nvSpPr>
        <p:spPr>
          <a:xfrm>
            <a:off x="18735935" y="9019382"/>
            <a:ext cx="1273985" cy="669414"/>
          </a:xfrm>
          <a:prstGeom prst="rect">
            <a:avLst/>
          </a:prstGeom>
          <a:noFill/>
        </p:spPr>
        <p:txBody>
          <a:bodyPr wrap="square" rtlCol="0">
            <a:spAutoFit/>
          </a:bodyPr>
          <a:lstStyle/>
          <a:p>
            <a:r>
              <a:rPr lang="en-US" sz="1050" dirty="0"/>
              <a:t>Hypothesis 2b:</a:t>
            </a:r>
          </a:p>
          <a:p>
            <a:r>
              <a:rPr lang="en-US" sz="900" dirty="0"/>
              <a:t>Probability of missingness doesn’t depend on </a:t>
            </a:r>
            <a:r>
              <a:rPr lang="en-US" sz="900" i="1" dirty="0"/>
              <a:t>Y</a:t>
            </a:r>
            <a:endParaRPr lang="en-US" sz="900" dirty="0"/>
          </a:p>
        </p:txBody>
      </p:sp>
      <p:sp>
        <p:nvSpPr>
          <p:cNvPr id="817" name="TextBox 816">
            <a:extLst>
              <a:ext uri="{FF2B5EF4-FFF2-40B4-BE49-F238E27FC236}">
                <a16:creationId xmlns:a16="http://schemas.microsoft.com/office/drawing/2014/main" id="{14A194AF-E87C-7B3E-625D-6CF57A4E793F}"/>
              </a:ext>
            </a:extLst>
          </p:cNvPr>
          <p:cNvSpPr txBox="1"/>
          <p:nvPr/>
        </p:nvSpPr>
        <p:spPr>
          <a:xfrm>
            <a:off x="18735938" y="9719201"/>
            <a:ext cx="797013" cy="253916"/>
          </a:xfrm>
          <a:prstGeom prst="rect">
            <a:avLst/>
          </a:prstGeom>
          <a:noFill/>
        </p:spPr>
        <p:txBody>
          <a:bodyPr wrap="none" rtlCol="0">
            <a:spAutoFit/>
          </a:bodyPr>
          <a:lstStyle/>
          <a:p>
            <a:r>
              <a:rPr lang="en-US" sz="1050" dirty="0"/>
              <a:t>Simulation </a:t>
            </a:r>
          </a:p>
        </p:txBody>
      </p:sp>
      <p:sp>
        <p:nvSpPr>
          <p:cNvPr id="818" name="TextBox 817">
            <a:extLst>
              <a:ext uri="{FF2B5EF4-FFF2-40B4-BE49-F238E27FC236}">
                <a16:creationId xmlns:a16="http://schemas.microsoft.com/office/drawing/2014/main" id="{C3D0DB7F-2543-780A-EBFB-2F8B9B8C0BF8}"/>
              </a:ext>
            </a:extLst>
          </p:cNvPr>
          <p:cNvSpPr txBox="1"/>
          <p:nvPr/>
        </p:nvSpPr>
        <p:spPr>
          <a:xfrm>
            <a:off x="18735933" y="10486527"/>
            <a:ext cx="577402" cy="253916"/>
          </a:xfrm>
          <a:prstGeom prst="rect">
            <a:avLst/>
          </a:prstGeom>
          <a:noFill/>
        </p:spPr>
        <p:txBody>
          <a:bodyPr wrap="none" rtlCol="0">
            <a:spAutoFit/>
          </a:bodyPr>
          <a:lstStyle/>
          <a:p>
            <a:r>
              <a:rPr lang="en-US" sz="1050" dirty="0"/>
              <a:t>Results</a:t>
            </a:r>
          </a:p>
        </p:txBody>
      </p:sp>
      <p:sp>
        <p:nvSpPr>
          <p:cNvPr id="819" name="TextBox 818">
            <a:extLst>
              <a:ext uri="{FF2B5EF4-FFF2-40B4-BE49-F238E27FC236}">
                <a16:creationId xmlns:a16="http://schemas.microsoft.com/office/drawing/2014/main" id="{76E9FAF0-3517-19EC-7E20-13D0B3235882}"/>
              </a:ext>
            </a:extLst>
          </p:cNvPr>
          <p:cNvSpPr txBox="1"/>
          <p:nvPr/>
        </p:nvSpPr>
        <p:spPr>
          <a:xfrm>
            <a:off x="20573855" y="8984592"/>
            <a:ext cx="1616843" cy="669414"/>
          </a:xfrm>
          <a:prstGeom prst="rect">
            <a:avLst/>
          </a:prstGeom>
          <a:noFill/>
        </p:spPr>
        <p:txBody>
          <a:bodyPr wrap="square" rtlCol="0">
            <a:spAutoFit/>
          </a:bodyPr>
          <a:lstStyle/>
          <a:p>
            <a:r>
              <a:rPr lang="en-US" sz="1050" dirty="0"/>
              <a:t>Hypothesis 2c:</a:t>
            </a:r>
          </a:p>
          <a:p>
            <a:r>
              <a:rPr lang="en-US" sz="900" dirty="0"/>
              <a:t>Data follows Logistic Regression, probability of missingness depends only on </a:t>
            </a:r>
            <a:r>
              <a:rPr lang="en-US" sz="900" i="1" dirty="0"/>
              <a:t>Y</a:t>
            </a:r>
            <a:endParaRPr lang="en-US" sz="900" dirty="0"/>
          </a:p>
        </p:txBody>
      </p:sp>
      <p:sp>
        <p:nvSpPr>
          <p:cNvPr id="820" name="TextBox 819">
            <a:extLst>
              <a:ext uri="{FF2B5EF4-FFF2-40B4-BE49-F238E27FC236}">
                <a16:creationId xmlns:a16="http://schemas.microsoft.com/office/drawing/2014/main" id="{2A8A54B7-5121-364F-8A16-1EE52FFD5764}"/>
              </a:ext>
            </a:extLst>
          </p:cNvPr>
          <p:cNvSpPr txBox="1"/>
          <p:nvPr/>
        </p:nvSpPr>
        <p:spPr>
          <a:xfrm>
            <a:off x="20573855" y="9684413"/>
            <a:ext cx="797013" cy="253916"/>
          </a:xfrm>
          <a:prstGeom prst="rect">
            <a:avLst/>
          </a:prstGeom>
          <a:noFill/>
        </p:spPr>
        <p:txBody>
          <a:bodyPr wrap="none" rtlCol="0">
            <a:spAutoFit/>
          </a:bodyPr>
          <a:lstStyle/>
          <a:p>
            <a:r>
              <a:rPr lang="en-US" sz="1050" dirty="0"/>
              <a:t>Simulation </a:t>
            </a:r>
          </a:p>
        </p:txBody>
      </p:sp>
      <p:sp>
        <p:nvSpPr>
          <p:cNvPr id="821" name="TextBox 820">
            <a:extLst>
              <a:ext uri="{FF2B5EF4-FFF2-40B4-BE49-F238E27FC236}">
                <a16:creationId xmlns:a16="http://schemas.microsoft.com/office/drawing/2014/main" id="{5526B75B-4DDF-716A-DF34-FD478A61B9E2}"/>
              </a:ext>
            </a:extLst>
          </p:cNvPr>
          <p:cNvSpPr txBox="1"/>
          <p:nvPr/>
        </p:nvSpPr>
        <p:spPr>
          <a:xfrm>
            <a:off x="20573850" y="10451738"/>
            <a:ext cx="577402" cy="253916"/>
          </a:xfrm>
          <a:prstGeom prst="rect">
            <a:avLst/>
          </a:prstGeom>
          <a:noFill/>
        </p:spPr>
        <p:txBody>
          <a:bodyPr wrap="none" rtlCol="0">
            <a:spAutoFit/>
          </a:bodyPr>
          <a:lstStyle/>
          <a:p>
            <a:r>
              <a:rPr lang="en-US" sz="1050" dirty="0"/>
              <a:t>Results</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17479" y="5491991"/>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908663" y="4810344"/>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17478" y="425257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17479" y="3505109"/>
            <a:ext cx="2513510" cy="8485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2BD24A-5F20-40AA-AA65-78EA2CD793C3}"/>
                  </a:ext>
                </a:extLst>
              </p:cNvPr>
              <p:cNvSpPr txBox="1"/>
              <p:nvPr/>
            </p:nvSpPr>
            <p:spPr>
              <a:xfrm>
                <a:off x="19713464" y="3413882"/>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xmlns="">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713464" y="3413882"/>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61432" y="4572314"/>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61432" y="555812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54503" y="4438524"/>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77786" y="341613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84353" y="341121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2293829492"/>
              </p:ext>
            </p:extLst>
          </p:nvPr>
        </p:nvGraphicFramePr>
        <p:xfrm>
          <a:off x="17302787" y="6990203"/>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91550" y="6961185"/>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Tree>
    <p:extLst>
      <p:ext uri="{BB962C8B-B14F-4D97-AF65-F5344CB8AC3E}">
        <p14:creationId xmlns:p14="http://schemas.microsoft.com/office/powerpoint/2010/main" val="140307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C037-4E54-CDD0-A47F-848D9EC091E2}"/>
              </a:ext>
            </a:extLst>
          </p:cNvPr>
          <p:cNvSpPr>
            <a:spLocks noGrp="1"/>
          </p:cNvSpPr>
          <p:nvPr>
            <p:ph type="title"/>
          </p:nvPr>
        </p:nvSpPr>
        <p:spPr/>
        <p:txBody>
          <a:bodyPr/>
          <a:lstStyle/>
          <a:p>
            <a:endParaRPr lang="en-US"/>
          </a:p>
        </p:txBody>
      </p:sp>
      <p:graphicFrame>
        <p:nvGraphicFramePr>
          <p:cNvPr id="4" name="Table 2">
            <a:extLst>
              <a:ext uri="{FF2B5EF4-FFF2-40B4-BE49-F238E27FC236}">
                <a16:creationId xmlns:a16="http://schemas.microsoft.com/office/drawing/2014/main" id="{629D417F-46F1-03AB-EACD-F28E949E6A9B}"/>
              </a:ext>
            </a:extLst>
          </p:cNvPr>
          <p:cNvGraphicFramePr>
            <a:graphicFrameLocks noGrp="1"/>
          </p:cNvGraphicFramePr>
          <p:nvPr>
            <p:ph idx="1"/>
            <p:extLst>
              <p:ext uri="{D42A27DB-BD31-4B8C-83A1-F6EECF244321}">
                <p14:modId xmlns:p14="http://schemas.microsoft.com/office/powerpoint/2010/main" val="1316901754"/>
              </p:ext>
            </p:extLst>
          </p:nvPr>
        </p:nvGraphicFramePr>
        <p:xfrm>
          <a:off x="16757689" y="8566969"/>
          <a:ext cx="5244780" cy="3684862"/>
        </p:xfrm>
        <a:graphic>
          <a:graphicData uri="http://schemas.openxmlformats.org/drawingml/2006/table">
            <a:tbl>
              <a:tblPr firstRow="1" bandRow="1">
                <a:tableStyleId>{5C22544A-7EE6-4342-B048-85BDC9FD1C3A}</a:tableStyleId>
              </a:tblPr>
              <a:tblGrid>
                <a:gridCol w="1048956">
                  <a:extLst>
                    <a:ext uri="{9D8B030D-6E8A-4147-A177-3AD203B41FA5}">
                      <a16:colId xmlns:a16="http://schemas.microsoft.com/office/drawing/2014/main" val="2639204986"/>
                    </a:ext>
                  </a:extLst>
                </a:gridCol>
                <a:gridCol w="1048956">
                  <a:extLst>
                    <a:ext uri="{9D8B030D-6E8A-4147-A177-3AD203B41FA5}">
                      <a16:colId xmlns:a16="http://schemas.microsoft.com/office/drawing/2014/main" val="2690891796"/>
                    </a:ext>
                  </a:extLst>
                </a:gridCol>
                <a:gridCol w="1048956">
                  <a:extLst>
                    <a:ext uri="{9D8B030D-6E8A-4147-A177-3AD203B41FA5}">
                      <a16:colId xmlns:a16="http://schemas.microsoft.com/office/drawing/2014/main" val="3723378948"/>
                    </a:ext>
                  </a:extLst>
                </a:gridCol>
                <a:gridCol w="1048956">
                  <a:extLst>
                    <a:ext uri="{9D8B030D-6E8A-4147-A177-3AD203B41FA5}">
                      <a16:colId xmlns:a16="http://schemas.microsoft.com/office/drawing/2014/main" val="1498371569"/>
                    </a:ext>
                  </a:extLst>
                </a:gridCol>
                <a:gridCol w="1048956">
                  <a:extLst>
                    <a:ext uri="{9D8B030D-6E8A-4147-A177-3AD203B41FA5}">
                      <a16:colId xmlns:a16="http://schemas.microsoft.com/office/drawing/2014/main" val="889807820"/>
                    </a:ext>
                  </a:extLst>
                </a:gridCol>
              </a:tblGrid>
              <a:tr h="314621">
                <a:tc>
                  <a:txBody>
                    <a:bodyPr/>
                    <a:lstStyle/>
                    <a:p>
                      <a:endParaRPr lang="en-US" sz="17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700" dirty="0"/>
                        <a:t>Estimate</a:t>
                      </a:r>
                    </a:p>
                  </a:txBody>
                  <a:tcPr marL="34290" marR="34290" marT="17145" marB="17145"/>
                </a:tc>
                <a:tc>
                  <a:txBody>
                    <a:bodyPr/>
                    <a:lstStyle/>
                    <a:p>
                      <a:r>
                        <a:rPr lang="en-US" sz="1700" dirty="0"/>
                        <a:t>PB</a:t>
                      </a:r>
                    </a:p>
                  </a:txBody>
                  <a:tcPr marL="34290" marR="34290" marT="17145" marB="17145"/>
                </a:tc>
                <a:tc>
                  <a:txBody>
                    <a:bodyPr/>
                    <a:lstStyle/>
                    <a:p>
                      <a:r>
                        <a:rPr lang="en-US" sz="1700" dirty="0"/>
                        <a:t>CR</a:t>
                      </a:r>
                    </a:p>
                  </a:txBody>
                  <a:tcPr marL="34290" marR="34290" marT="17145" marB="17145"/>
                </a:tc>
                <a:tc>
                  <a:txBody>
                    <a:bodyPr/>
                    <a:lstStyle/>
                    <a:p>
                      <a:r>
                        <a:rPr lang="en-US" sz="1700" dirty="0"/>
                        <a:t>AW</a:t>
                      </a:r>
                    </a:p>
                  </a:txBody>
                  <a:tcPr marL="34290" marR="34290" marT="17145" marB="17145"/>
                </a:tc>
                <a:extLst>
                  <a:ext uri="{0D108BD9-81ED-4DB2-BD59-A6C34878D82A}">
                    <a16:rowId xmlns:a16="http://schemas.microsoft.com/office/drawing/2014/main" val="1025636070"/>
                  </a:ext>
                </a:extLst>
              </a:tr>
              <a:tr h="293370">
                <a:tc>
                  <a:txBody>
                    <a:bodyPr/>
                    <a:lstStyle/>
                    <a:p>
                      <a:r>
                        <a:rPr lang="en-US" sz="1700" dirty="0"/>
                        <a:t>MCAR</a:t>
                      </a:r>
                    </a:p>
                  </a:txBody>
                  <a:tcPr marL="34290" marR="34290" marT="17145" marB="17145">
                    <a:solidFill>
                      <a:schemeClr val="accent2"/>
                    </a:solidFill>
                  </a:tcPr>
                </a:tc>
                <a:tc>
                  <a:txBody>
                    <a:bodyPr/>
                    <a:lstStyle/>
                    <a:p>
                      <a:r>
                        <a:rPr lang="en-US" sz="1700" dirty="0"/>
                        <a:t>0.9779</a:t>
                      </a:r>
                    </a:p>
                  </a:txBody>
                  <a:tcPr marL="34290" marR="34290" marT="17145" marB="17145"/>
                </a:tc>
                <a:tc>
                  <a:txBody>
                    <a:bodyPr/>
                    <a:lstStyle/>
                    <a:p>
                      <a:r>
                        <a:rPr lang="en-US" sz="1700" dirty="0"/>
                        <a:t>2.209</a:t>
                      </a:r>
                    </a:p>
                  </a:txBody>
                  <a:tcPr marL="34290" marR="34290" marT="17145" marB="17145"/>
                </a:tc>
                <a:tc>
                  <a:txBody>
                    <a:bodyPr/>
                    <a:lstStyle/>
                    <a:p>
                      <a:r>
                        <a:rPr lang="en-US" sz="1700" dirty="0"/>
                        <a:t>0.97</a:t>
                      </a:r>
                    </a:p>
                  </a:txBody>
                  <a:tcPr marL="34290" marR="34290" marT="17145" marB="17145"/>
                </a:tc>
                <a:tc>
                  <a:txBody>
                    <a:bodyPr/>
                    <a:lstStyle/>
                    <a:p>
                      <a:r>
                        <a:rPr lang="en-US" sz="1700" dirty="0"/>
                        <a:t>0.102</a:t>
                      </a:r>
                    </a:p>
                  </a:txBody>
                  <a:tcPr marL="34290" marR="34290" marT="17145" marB="17145"/>
                </a:tc>
                <a:extLst>
                  <a:ext uri="{0D108BD9-81ED-4DB2-BD59-A6C34878D82A}">
                    <a16:rowId xmlns:a16="http://schemas.microsoft.com/office/drawing/2014/main" val="2450062889"/>
                  </a:ext>
                </a:extLst>
              </a:tr>
              <a:tr h="314621">
                <a:tc>
                  <a:txBody>
                    <a:bodyPr/>
                    <a:lstStyle/>
                    <a:p>
                      <a:r>
                        <a:rPr lang="en-US" sz="1700" dirty="0"/>
                        <a:t>MAR-light</a:t>
                      </a:r>
                    </a:p>
                  </a:txBody>
                  <a:tcPr marL="34290" marR="34290" marT="17145" marB="17145">
                    <a:solidFill>
                      <a:schemeClr val="accent2"/>
                    </a:solidFill>
                  </a:tcPr>
                </a:tc>
                <a:tc>
                  <a:txBody>
                    <a:bodyPr/>
                    <a:lstStyle/>
                    <a:p>
                      <a:r>
                        <a:rPr lang="en-US" sz="1700" dirty="0"/>
                        <a:t>0.9768</a:t>
                      </a:r>
                    </a:p>
                  </a:txBody>
                  <a:tcPr marL="34290" marR="34290" marT="17145" marB="17145"/>
                </a:tc>
                <a:tc>
                  <a:txBody>
                    <a:bodyPr/>
                    <a:lstStyle/>
                    <a:p>
                      <a:r>
                        <a:rPr lang="en-US" sz="1700" dirty="0"/>
                        <a:t>2.315</a:t>
                      </a:r>
                    </a:p>
                  </a:txBody>
                  <a:tcPr marL="34290" marR="34290" marT="17145" marB="17145"/>
                </a:tc>
                <a:tc>
                  <a:txBody>
                    <a:bodyPr/>
                    <a:lstStyle/>
                    <a:p>
                      <a:r>
                        <a:rPr lang="en-US" sz="1700" dirty="0"/>
                        <a:t>0.91</a:t>
                      </a:r>
                    </a:p>
                  </a:txBody>
                  <a:tcPr marL="34290" marR="34290" marT="17145" marB="17145"/>
                </a:tc>
                <a:tc>
                  <a:txBody>
                    <a:bodyPr/>
                    <a:lstStyle/>
                    <a:p>
                      <a:r>
                        <a:rPr lang="en-US" sz="1700" dirty="0"/>
                        <a:t>0.108</a:t>
                      </a:r>
                    </a:p>
                  </a:txBody>
                  <a:tcPr marL="34290" marR="34290" marT="17145" marB="17145"/>
                </a:tc>
                <a:extLst>
                  <a:ext uri="{0D108BD9-81ED-4DB2-BD59-A6C34878D82A}">
                    <a16:rowId xmlns:a16="http://schemas.microsoft.com/office/drawing/2014/main" val="106183214"/>
                  </a:ext>
                </a:extLst>
              </a:tr>
              <a:tr h="552450">
                <a:tc>
                  <a:txBody>
                    <a:bodyPr/>
                    <a:lstStyle/>
                    <a:p>
                      <a:r>
                        <a:rPr lang="en-US" sz="1700" dirty="0"/>
                        <a:t>MAR-moderate</a:t>
                      </a:r>
                    </a:p>
                  </a:txBody>
                  <a:tcPr marL="34290" marR="34290" marT="17145" marB="17145">
                    <a:solidFill>
                      <a:schemeClr val="accent2"/>
                    </a:solidFill>
                  </a:tcPr>
                </a:tc>
                <a:tc>
                  <a:txBody>
                    <a:bodyPr/>
                    <a:lstStyle/>
                    <a:p>
                      <a:r>
                        <a:rPr lang="en-US" sz="1700" dirty="0"/>
                        <a:t>0.9799</a:t>
                      </a:r>
                    </a:p>
                  </a:txBody>
                  <a:tcPr marL="34290" marR="34290" marT="17145" marB="17145"/>
                </a:tc>
                <a:tc>
                  <a:txBody>
                    <a:bodyPr/>
                    <a:lstStyle/>
                    <a:p>
                      <a:r>
                        <a:rPr lang="en-US" sz="1700" dirty="0"/>
                        <a:t>2.011</a:t>
                      </a:r>
                    </a:p>
                  </a:txBody>
                  <a:tcPr marL="34290" marR="34290" marT="17145" marB="17145"/>
                </a:tc>
                <a:tc>
                  <a:txBody>
                    <a:bodyPr/>
                    <a:lstStyle/>
                    <a:p>
                      <a:r>
                        <a:rPr lang="en-US" sz="1700" dirty="0"/>
                        <a:t>0.91</a:t>
                      </a:r>
                    </a:p>
                  </a:txBody>
                  <a:tcPr marL="34290" marR="34290" marT="17145" marB="17145"/>
                </a:tc>
                <a:tc>
                  <a:txBody>
                    <a:bodyPr/>
                    <a:lstStyle/>
                    <a:p>
                      <a:r>
                        <a:rPr lang="en-US" sz="1700" dirty="0"/>
                        <a:t>0.095</a:t>
                      </a:r>
                    </a:p>
                  </a:txBody>
                  <a:tcPr marL="34290" marR="34290" marT="17145" marB="17145"/>
                </a:tc>
                <a:extLst>
                  <a:ext uri="{0D108BD9-81ED-4DB2-BD59-A6C34878D82A}">
                    <a16:rowId xmlns:a16="http://schemas.microsoft.com/office/drawing/2014/main" val="2167119470"/>
                  </a:ext>
                </a:extLst>
              </a:tr>
              <a:tr h="552450">
                <a:tc>
                  <a:txBody>
                    <a:bodyPr/>
                    <a:lstStyle/>
                    <a:p>
                      <a:r>
                        <a:rPr lang="en-US" sz="1700" dirty="0"/>
                        <a:t>MAR-heavy</a:t>
                      </a:r>
                    </a:p>
                  </a:txBody>
                  <a:tcPr marL="34290" marR="34290" marT="17145" marB="17145">
                    <a:solidFill>
                      <a:schemeClr val="accent2"/>
                    </a:solidFill>
                  </a:tcPr>
                </a:tc>
                <a:tc>
                  <a:txBody>
                    <a:bodyPr/>
                    <a:lstStyle/>
                    <a:p>
                      <a:r>
                        <a:rPr lang="en-US" sz="1700" dirty="0"/>
                        <a:t>0.9841</a:t>
                      </a:r>
                    </a:p>
                  </a:txBody>
                  <a:tcPr marL="34290" marR="34290" marT="17145" marB="17145"/>
                </a:tc>
                <a:tc>
                  <a:txBody>
                    <a:bodyPr/>
                    <a:lstStyle/>
                    <a:p>
                      <a:r>
                        <a:rPr lang="en-US" sz="1700" dirty="0"/>
                        <a:t>1.588</a:t>
                      </a:r>
                    </a:p>
                  </a:txBody>
                  <a:tcPr marL="34290" marR="34290" marT="17145" marB="17145"/>
                </a:tc>
                <a:tc>
                  <a:txBody>
                    <a:bodyPr/>
                    <a:lstStyle/>
                    <a:p>
                      <a:r>
                        <a:rPr lang="en-US" sz="1700" dirty="0"/>
                        <a:t>0.90</a:t>
                      </a:r>
                    </a:p>
                  </a:txBody>
                  <a:tcPr marL="34290" marR="34290" marT="17145" marB="17145"/>
                </a:tc>
                <a:tc>
                  <a:txBody>
                    <a:bodyPr/>
                    <a:lstStyle/>
                    <a:p>
                      <a:r>
                        <a:rPr lang="en-US" sz="1700" dirty="0"/>
                        <a:t>0.082</a:t>
                      </a:r>
                    </a:p>
                  </a:txBody>
                  <a:tcPr marL="34290" marR="34290" marT="17145" marB="17145"/>
                </a:tc>
                <a:extLst>
                  <a:ext uri="{0D108BD9-81ED-4DB2-BD59-A6C34878D82A}">
                    <a16:rowId xmlns:a16="http://schemas.microsoft.com/office/drawing/2014/main" val="4197118472"/>
                  </a:ext>
                </a:extLst>
              </a:tr>
              <a:tr h="552450">
                <a:tc>
                  <a:txBody>
                    <a:bodyPr/>
                    <a:lstStyle/>
                    <a:p>
                      <a:r>
                        <a:rPr lang="en-US" sz="1700" dirty="0"/>
                        <a:t>MNAR-light</a:t>
                      </a:r>
                    </a:p>
                  </a:txBody>
                  <a:tcPr marL="34290" marR="34290" marT="17145" marB="17145">
                    <a:solidFill>
                      <a:schemeClr val="accent2"/>
                    </a:solidFill>
                  </a:tcPr>
                </a:tc>
                <a:tc>
                  <a:txBody>
                    <a:bodyPr/>
                    <a:lstStyle/>
                    <a:p>
                      <a:r>
                        <a:rPr lang="en-US" sz="1700" dirty="0"/>
                        <a:t>1.0174</a:t>
                      </a:r>
                    </a:p>
                  </a:txBody>
                  <a:tcPr marL="34290" marR="34290" marT="17145" marB="17145"/>
                </a:tc>
                <a:tc>
                  <a:txBody>
                    <a:bodyPr/>
                    <a:lstStyle/>
                    <a:p>
                      <a:r>
                        <a:rPr lang="en-US" sz="1700" dirty="0"/>
                        <a:t>1.740</a:t>
                      </a:r>
                    </a:p>
                  </a:txBody>
                  <a:tcPr marL="34290" marR="34290" marT="17145" marB="17145"/>
                </a:tc>
                <a:tc>
                  <a:txBody>
                    <a:bodyPr/>
                    <a:lstStyle/>
                    <a:p>
                      <a:r>
                        <a:rPr lang="en-US" sz="1700" dirty="0"/>
                        <a:t>0.96</a:t>
                      </a:r>
                    </a:p>
                  </a:txBody>
                  <a:tcPr marL="34290" marR="34290" marT="17145" marB="17145"/>
                </a:tc>
                <a:tc>
                  <a:txBody>
                    <a:bodyPr/>
                    <a:lstStyle/>
                    <a:p>
                      <a:r>
                        <a:rPr lang="en-US" sz="1700" dirty="0"/>
                        <a:t>0.306</a:t>
                      </a:r>
                    </a:p>
                  </a:txBody>
                  <a:tcPr marL="34290" marR="34290" marT="17145" marB="17145"/>
                </a:tc>
                <a:extLst>
                  <a:ext uri="{0D108BD9-81ED-4DB2-BD59-A6C34878D82A}">
                    <a16:rowId xmlns:a16="http://schemas.microsoft.com/office/drawing/2014/main" val="4122388607"/>
                  </a:ext>
                </a:extLst>
              </a:tr>
              <a:tr h="552450">
                <a:tc>
                  <a:txBody>
                    <a:bodyPr/>
                    <a:lstStyle/>
                    <a:p>
                      <a:r>
                        <a:rPr lang="en-US" sz="1700" dirty="0"/>
                        <a:t>MNAR-moderate</a:t>
                      </a:r>
                    </a:p>
                  </a:txBody>
                  <a:tcPr marL="34290" marR="34290" marT="17145" marB="17145">
                    <a:solidFill>
                      <a:schemeClr val="accent2"/>
                    </a:solidFill>
                  </a:tcPr>
                </a:tc>
                <a:tc>
                  <a:txBody>
                    <a:bodyPr/>
                    <a:lstStyle/>
                    <a:p>
                      <a:r>
                        <a:rPr lang="en-US" sz="1700" dirty="0"/>
                        <a:t>1.0262</a:t>
                      </a:r>
                    </a:p>
                  </a:txBody>
                  <a:tcPr marL="34290" marR="34290" marT="17145" marB="17145"/>
                </a:tc>
                <a:tc>
                  <a:txBody>
                    <a:bodyPr/>
                    <a:lstStyle/>
                    <a:p>
                      <a:r>
                        <a:rPr lang="en-US" sz="1700" dirty="0"/>
                        <a:t>2.615</a:t>
                      </a:r>
                    </a:p>
                  </a:txBody>
                  <a:tcPr marL="34290" marR="34290" marT="17145" marB="17145"/>
                </a:tc>
                <a:tc>
                  <a:txBody>
                    <a:bodyPr/>
                    <a:lstStyle/>
                    <a:p>
                      <a:r>
                        <a:rPr lang="en-US" sz="1700" dirty="0"/>
                        <a:t>0.95</a:t>
                      </a:r>
                    </a:p>
                  </a:txBody>
                  <a:tcPr marL="34290" marR="34290" marT="17145" marB="17145"/>
                </a:tc>
                <a:tc>
                  <a:txBody>
                    <a:bodyPr/>
                    <a:lstStyle/>
                    <a:p>
                      <a:r>
                        <a:rPr lang="en-US" sz="1700" dirty="0"/>
                        <a:t>0.331</a:t>
                      </a:r>
                    </a:p>
                  </a:txBody>
                  <a:tcPr marL="34290" marR="34290" marT="17145" marB="17145"/>
                </a:tc>
                <a:extLst>
                  <a:ext uri="{0D108BD9-81ED-4DB2-BD59-A6C34878D82A}">
                    <a16:rowId xmlns:a16="http://schemas.microsoft.com/office/drawing/2014/main" val="1306177704"/>
                  </a:ext>
                </a:extLst>
              </a:tr>
              <a:tr h="552450">
                <a:tc>
                  <a:txBody>
                    <a:bodyPr/>
                    <a:lstStyle/>
                    <a:p>
                      <a:r>
                        <a:rPr lang="en-US" sz="1700" dirty="0"/>
                        <a:t>MNAR-heavy</a:t>
                      </a:r>
                    </a:p>
                  </a:txBody>
                  <a:tcPr marL="34290" marR="34290" marT="17145" marB="17145">
                    <a:solidFill>
                      <a:schemeClr val="accent2"/>
                    </a:solidFill>
                  </a:tcPr>
                </a:tc>
                <a:tc>
                  <a:txBody>
                    <a:bodyPr/>
                    <a:lstStyle/>
                    <a:p>
                      <a:r>
                        <a:rPr lang="en-US" sz="1700" dirty="0"/>
                        <a:t>1.0485</a:t>
                      </a:r>
                    </a:p>
                  </a:txBody>
                  <a:tcPr marL="34290" marR="34290" marT="17145" marB="17145"/>
                </a:tc>
                <a:tc>
                  <a:txBody>
                    <a:bodyPr/>
                    <a:lstStyle/>
                    <a:p>
                      <a:r>
                        <a:rPr lang="en-US" sz="1700" dirty="0"/>
                        <a:t>4.853</a:t>
                      </a:r>
                    </a:p>
                  </a:txBody>
                  <a:tcPr marL="34290" marR="34290" marT="17145" marB="17145"/>
                </a:tc>
                <a:tc>
                  <a:txBody>
                    <a:bodyPr/>
                    <a:lstStyle/>
                    <a:p>
                      <a:r>
                        <a:rPr lang="en-US" sz="1700" dirty="0"/>
                        <a:t>0.88</a:t>
                      </a:r>
                    </a:p>
                  </a:txBody>
                  <a:tcPr marL="34290" marR="34290" marT="17145" marB="17145"/>
                </a:tc>
                <a:tc>
                  <a:txBody>
                    <a:bodyPr/>
                    <a:lstStyle/>
                    <a:p>
                      <a:r>
                        <a:rPr lang="en-US" sz="1700" dirty="0"/>
                        <a:t>0.388</a:t>
                      </a:r>
                    </a:p>
                  </a:txBody>
                  <a:tcPr marL="34290" marR="34290" marT="17145" marB="17145"/>
                </a:tc>
                <a:extLst>
                  <a:ext uri="{0D108BD9-81ED-4DB2-BD59-A6C34878D82A}">
                    <a16:rowId xmlns:a16="http://schemas.microsoft.com/office/drawing/2014/main" val="4228847266"/>
                  </a:ext>
                </a:extLst>
              </a:tr>
            </a:tbl>
          </a:graphicData>
        </a:graphic>
      </p:graphicFrame>
      <p:pic>
        <p:nvPicPr>
          <p:cNvPr id="5" name="Picture 4" descr="Graphical user interface, text, application, chat or text message&#10;&#10;Description automatically generated">
            <a:extLst>
              <a:ext uri="{FF2B5EF4-FFF2-40B4-BE49-F238E27FC236}">
                <a16:creationId xmlns:a16="http://schemas.microsoft.com/office/drawing/2014/main" id="{B9E3DE57-C4A9-E53F-8FA5-0499A3FF3A81}"/>
              </a:ext>
            </a:extLst>
          </p:cNvPr>
          <p:cNvPicPr>
            <a:picLocks noChangeAspect="1"/>
          </p:cNvPicPr>
          <p:nvPr/>
        </p:nvPicPr>
        <p:blipFill>
          <a:blip r:embed="rId3"/>
          <a:stretch>
            <a:fillRect/>
          </a:stretch>
        </p:blipFill>
        <p:spPr>
          <a:xfrm>
            <a:off x="10287002" y="6602119"/>
            <a:ext cx="7749779" cy="1733666"/>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03A867F0-2E04-209C-7260-4A17A848503C}"/>
              </a:ext>
            </a:extLst>
          </p:cNvPr>
          <p:cNvPicPr>
            <a:picLocks noChangeAspect="1"/>
          </p:cNvPicPr>
          <p:nvPr/>
        </p:nvPicPr>
        <p:blipFill>
          <a:blip r:embed="rId4"/>
          <a:stretch>
            <a:fillRect/>
          </a:stretch>
        </p:blipFill>
        <p:spPr>
          <a:xfrm>
            <a:off x="10287002" y="5212906"/>
            <a:ext cx="7831379" cy="146622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5A602417-29DB-4293-FE14-556289215CFE}"/>
              </a:ext>
            </a:extLst>
          </p:cNvPr>
          <p:cNvPicPr>
            <a:picLocks noChangeAspect="1"/>
          </p:cNvPicPr>
          <p:nvPr/>
        </p:nvPicPr>
        <p:blipFill>
          <a:blip r:embed="rId5"/>
          <a:stretch>
            <a:fillRect/>
          </a:stretch>
        </p:blipFill>
        <p:spPr>
          <a:xfrm>
            <a:off x="10287002" y="3915629"/>
            <a:ext cx="7831379" cy="1376363"/>
          </a:xfrm>
          <a:prstGeom prst="rect">
            <a:avLst/>
          </a:prstGeom>
        </p:spPr>
      </p:pic>
      <p:pic>
        <p:nvPicPr>
          <p:cNvPr id="8" name="Picture 7" descr="Text&#10;&#10;Description automatically generated">
            <a:extLst>
              <a:ext uri="{FF2B5EF4-FFF2-40B4-BE49-F238E27FC236}">
                <a16:creationId xmlns:a16="http://schemas.microsoft.com/office/drawing/2014/main" id="{A710C99F-F45A-674C-3164-62F5F9F64A37}"/>
              </a:ext>
            </a:extLst>
          </p:cNvPr>
          <p:cNvPicPr>
            <a:picLocks noChangeAspect="1"/>
          </p:cNvPicPr>
          <p:nvPr/>
        </p:nvPicPr>
        <p:blipFill>
          <a:blip r:embed="rId6"/>
          <a:stretch>
            <a:fillRect/>
          </a:stretch>
        </p:blipFill>
        <p:spPr>
          <a:xfrm>
            <a:off x="10287002" y="2368235"/>
            <a:ext cx="7831379" cy="1609434"/>
          </a:xfrm>
          <a:prstGeom prst="rect">
            <a:avLst/>
          </a:prstGeom>
        </p:spPr>
      </p:pic>
    </p:spTree>
    <p:extLst>
      <p:ext uri="{BB962C8B-B14F-4D97-AF65-F5344CB8AC3E}">
        <p14:creationId xmlns:p14="http://schemas.microsoft.com/office/powerpoint/2010/main" val="351277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0174E7D0-C71C-1083-8F33-891FE547E635}"/>
              </a:ext>
            </a:extLst>
          </p:cNvPr>
          <p:cNvPicPr>
            <a:picLocks noChangeAspect="1"/>
          </p:cNvPicPr>
          <p:nvPr/>
        </p:nvPicPr>
        <p:blipFill>
          <a:blip r:embed="rId3"/>
          <a:stretch>
            <a:fillRect/>
          </a:stretch>
        </p:blipFill>
        <p:spPr>
          <a:xfrm>
            <a:off x="14167300" y="11296645"/>
            <a:ext cx="2824163" cy="36671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696CD472-2DDC-9810-01C7-D6C8BCEECF31}"/>
              </a:ext>
            </a:extLst>
          </p:cNvPr>
          <p:cNvPicPr>
            <a:picLocks noChangeAspect="1"/>
          </p:cNvPicPr>
          <p:nvPr/>
        </p:nvPicPr>
        <p:blipFill>
          <a:blip r:embed="rId4"/>
          <a:stretch>
            <a:fillRect/>
          </a:stretch>
        </p:blipFill>
        <p:spPr>
          <a:xfrm>
            <a:off x="14162535" y="10639477"/>
            <a:ext cx="2828925" cy="538163"/>
          </a:xfrm>
          <a:prstGeom prst="rect">
            <a:avLst/>
          </a:prstGeom>
        </p:spPr>
      </p:pic>
      <p:pic>
        <p:nvPicPr>
          <p:cNvPr id="9" name="Picture 8" descr="Text&#10;&#10;Description automatically generated">
            <a:extLst>
              <a:ext uri="{FF2B5EF4-FFF2-40B4-BE49-F238E27FC236}">
                <a16:creationId xmlns:a16="http://schemas.microsoft.com/office/drawing/2014/main" id="{ED6CAF2E-3C52-43AC-77CF-9CB98AF5B7B6}"/>
              </a:ext>
            </a:extLst>
          </p:cNvPr>
          <p:cNvPicPr>
            <a:picLocks noChangeAspect="1"/>
          </p:cNvPicPr>
          <p:nvPr/>
        </p:nvPicPr>
        <p:blipFill>
          <a:blip r:embed="rId5"/>
          <a:stretch>
            <a:fillRect/>
          </a:stretch>
        </p:blipFill>
        <p:spPr>
          <a:xfrm>
            <a:off x="15044738" y="7272400"/>
            <a:ext cx="2057400" cy="576263"/>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A1BC5BD6-D3EC-F478-E418-A6C81B17250F}"/>
              </a:ext>
            </a:extLst>
          </p:cNvPr>
          <p:cNvPicPr>
            <a:picLocks noChangeAspect="1"/>
          </p:cNvPicPr>
          <p:nvPr/>
        </p:nvPicPr>
        <p:blipFill>
          <a:blip r:embed="rId6"/>
          <a:stretch>
            <a:fillRect/>
          </a:stretch>
        </p:blipFill>
        <p:spPr>
          <a:xfrm>
            <a:off x="15039979" y="7854519"/>
            <a:ext cx="2062163" cy="276225"/>
          </a:xfrm>
          <a:prstGeom prst="rect">
            <a:avLst/>
          </a:prstGeom>
        </p:spPr>
      </p:pic>
      <p:pic>
        <p:nvPicPr>
          <p:cNvPr id="13" name="Picture 12" descr="Text&#10;&#10;Description automatically generated">
            <a:extLst>
              <a:ext uri="{FF2B5EF4-FFF2-40B4-BE49-F238E27FC236}">
                <a16:creationId xmlns:a16="http://schemas.microsoft.com/office/drawing/2014/main" id="{5E404927-6C35-BE8C-DBD5-613842F73ADA}"/>
              </a:ext>
            </a:extLst>
          </p:cNvPr>
          <p:cNvPicPr>
            <a:picLocks noChangeAspect="1"/>
          </p:cNvPicPr>
          <p:nvPr/>
        </p:nvPicPr>
        <p:blipFill>
          <a:blip r:embed="rId7"/>
          <a:stretch>
            <a:fillRect/>
          </a:stretch>
        </p:blipFill>
        <p:spPr>
          <a:xfrm>
            <a:off x="13482432" y="8222153"/>
            <a:ext cx="2838450" cy="87153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486744DE-096D-CFEA-010A-7F62D9A79556}"/>
              </a:ext>
            </a:extLst>
          </p:cNvPr>
          <p:cNvPicPr>
            <a:picLocks noChangeAspect="1"/>
          </p:cNvPicPr>
          <p:nvPr/>
        </p:nvPicPr>
        <p:blipFill>
          <a:blip r:embed="rId8"/>
          <a:stretch>
            <a:fillRect/>
          </a:stretch>
        </p:blipFill>
        <p:spPr>
          <a:xfrm>
            <a:off x="17919719" y="7149309"/>
            <a:ext cx="2824163" cy="962025"/>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C1100384-898B-F6D9-1AD7-3C10BF3723A5}"/>
              </a:ext>
            </a:extLst>
          </p:cNvPr>
          <p:cNvPicPr>
            <a:picLocks noChangeAspect="1"/>
          </p:cNvPicPr>
          <p:nvPr/>
        </p:nvPicPr>
        <p:blipFill>
          <a:blip r:embed="rId9"/>
          <a:stretch>
            <a:fillRect/>
          </a:stretch>
        </p:blipFill>
        <p:spPr>
          <a:xfrm>
            <a:off x="12995534" y="9404651"/>
            <a:ext cx="2824163" cy="804863"/>
          </a:xfrm>
          <a:prstGeom prst="rect">
            <a:avLst/>
          </a:prstGeom>
        </p:spPr>
      </p:pic>
      <p:pic>
        <p:nvPicPr>
          <p:cNvPr id="19" name="Picture 18" descr="Text&#10;&#10;Description automatically generated">
            <a:extLst>
              <a:ext uri="{FF2B5EF4-FFF2-40B4-BE49-F238E27FC236}">
                <a16:creationId xmlns:a16="http://schemas.microsoft.com/office/drawing/2014/main" id="{23C7E1D4-6116-74D3-DC9E-2E1D88BB3BCA}"/>
              </a:ext>
            </a:extLst>
          </p:cNvPr>
          <p:cNvPicPr>
            <a:picLocks noChangeAspect="1"/>
          </p:cNvPicPr>
          <p:nvPr/>
        </p:nvPicPr>
        <p:blipFill>
          <a:blip r:embed="rId10"/>
          <a:stretch>
            <a:fillRect/>
          </a:stretch>
        </p:blipFill>
        <p:spPr>
          <a:xfrm>
            <a:off x="16393738" y="9666527"/>
            <a:ext cx="2814638" cy="1200150"/>
          </a:xfrm>
          <a:prstGeom prst="rect">
            <a:avLst/>
          </a:prstGeom>
        </p:spPr>
      </p:pic>
    </p:spTree>
    <p:extLst>
      <p:ext uri="{BB962C8B-B14F-4D97-AF65-F5344CB8AC3E}">
        <p14:creationId xmlns:p14="http://schemas.microsoft.com/office/powerpoint/2010/main" val="3352566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7765</TotalTime>
  <Words>4583</Words>
  <Application>Microsoft Macintosh PowerPoint</Application>
  <PresentationFormat>Custom</PresentationFormat>
  <Paragraphs>650</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Cambria Math</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Leo Watson</dc:creator>
  <cp:keywords/>
  <dc:description/>
  <cp:lastModifiedBy>Leo Watson</cp:lastModifiedBy>
  <cp:revision>80</cp:revision>
  <cp:lastPrinted>2022-08-18T16:26:06Z</cp:lastPrinted>
  <dcterms:created xsi:type="dcterms:W3CDTF">2022-08-02T15:14:18Z</dcterms:created>
  <dcterms:modified xsi:type="dcterms:W3CDTF">2022-08-29T14:56:56Z</dcterms:modified>
  <cp:category/>
</cp:coreProperties>
</file>